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5" r:id="rId3"/>
    <p:sldId id="268" r:id="rId4"/>
    <p:sldId id="267" r:id="rId5"/>
    <p:sldId id="269" r:id="rId6"/>
    <p:sldId id="27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0FB5DF"/>
    <a:srgbClr val="0B8C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77" autoAdjust="0"/>
    <p:restoredTop sz="82971" autoAdjust="0"/>
  </p:normalViewPr>
  <p:slideViewPr>
    <p:cSldViewPr>
      <p:cViewPr>
        <p:scale>
          <a:sx n="98" d="100"/>
          <a:sy n="98" d="100"/>
        </p:scale>
        <p:origin x="-1920" y="-3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8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A62CAD-39EC-4BA2-9674-C3079E0F16C7}" type="datetimeFigureOut">
              <a:rPr lang="en-US" smtClean="0"/>
              <a:t>10/21/2014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FAF274-DC6D-41B4-878F-73B8F93663E5}" type="slidenum">
              <a:rPr lang="en-US" smtClean="0"/>
              <a:t>‹#›</a:t>
            </a:fld>
            <a:endParaRPr lang="en-US"/>
          </a:p>
        </p:txBody>
      </p:sp>
    </p:spTree>
    <p:extLst>
      <p:ext uri="{BB962C8B-B14F-4D97-AF65-F5344CB8AC3E}">
        <p14:creationId xmlns:p14="http://schemas.microsoft.com/office/powerpoint/2010/main" val="4022196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01E70A-224A-413E-A910-EBCADBBC6028}" type="datetimeFigureOut">
              <a:rPr lang="en-US" smtClean="0"/>
              <a:t>10/21/2014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3ED6C6-FD10-49A1-9EC4-281264761043}" type="slidenum">
              <a:rPr lang="en-US" smtClean="0"/>
              <a:t>‹#›</a:t>
            </a:fld>
            <a:endParaRPr lang="en-US" dirty="0"/>
          </a:p>
        </p:txBody>
      </p:sp>
    </p:spTree>
    <p:extLst>
      <p:ext uri="{BB962C8B-B14F-4D97-AF65-F5344CB8AC3E}">
        <p14:creationId xmlns:p14="http://schemas.microsoft.com/office/powerpoint/2010/main" val="3612708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According to a widely-cited 2014 Babson Research Survey Group, entitled “Grade</a:t>
            </a:r>
            <a:r>
              <a:rPr lang="en-US" baseline="0" dirty="0" smtClean="0"/>
              <a:t> Change: Tracking Online Education in the United States,” over 7.1 million students are now taking at least one online course. </a:t>
            </a:r>
            <a:br>
              <a:rPr lang="en-US" baseline="0" dirty="0" smtClean="0"/>
            </a:br>
            <a:r>
              <a:rPr lang="en-US" baseline="0" dirty="0" smtClean="0"/>
              <a:t/>
            </a:r>
            <a:br>
              <a:rPr lang="en-US" baseline="0" dirty="0" smtClean="0"/>
            </a:br>
            <a:r>
              <a:rPr lang="en-US" baseline="0" dirty="0" smtClean="0"/>
              <a:t>The National Center for Education Statistics has since begun tracking online-enrollment figures after the Education Department required colleges and universities to report data, beginning in 2012.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2012, according to the department, 5.5 million students took at least one online course.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Discrepancy – Slightly differing opinions on definition of what a distance education course is and some colleges are “not properly accounting for the multiple counting of students taking more than one online course” in the figures they provide to Babson. Since the education department started requiring colleges to report distance education enrollments, Jeff Seaman (co-director of Babson, Grade Change co-author) says those institutions have probably become more exacting in their tracking of those numbers.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lot of these “U.S” students come from out of the country, as we’ve seen at ProctorU.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For Fall 2012, out of 7,764 US institutions, 33,666 students were enrolled </a:t>
            </a:r>
            <a:r>
              <a:rPr lang="en-US" b="1" i="1" baseline="0" dirty="0" smtClean="0"/>
              <a:t>exclusively </a:t>
            </a:r>
            <a:r>
              <a:rPr lang="en-US" b="1" i="0" baseline="0" dirty="0" smtClean="0"/>
              <a:t>in distance education courses were located </a:t>
            </a:r>
            <a:r>
              <a:rPr lang="en-US" b="1" i="1" baseline="0" dirty="0" smtClean="0"/>
              <a:t>outside of</a:t>
            </a:r>
            <a:r>
              <a:rPr lang="en-US" b="1" i="0" baseline="0" dirty="0" smtClean="0"/>
              <a:t> the United States (at all levels – under grad, grad, </a:t>
            </a:r>
            <a:r>
              <a:rPr lang="en-US" b="1" i="0" baseline="0" dirty="0" err="1" smtClean="0"/>
              <a:t>etc</a:t>
            </a:r>
            <a:r>
              <a:rPr lang="en-US" b="1" i="0" baseline="0" dirty="0" smtClean="0"/>
              <a:t>) </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C73ED6C6-FD10-49A1-9EC4-281264761043}" type="slidenum">
              <a:rPr lang="en-US" smtClean="0"/>
              <a:t>2</a:t>
            </a:fld>
            <a:endParaRPr lang="en-US" dirty="0"/>
          </a:p>
        </p:txBody>
      </p:sp>
    </p:spTree>
    <p:extLst>
      <p:ext uri="{BB962C8B-B14F-4D97-AF65-F5344CB8AC3E}">
        <p14:creationId xmlns:p14="http://schemas.microsoft.com/office/powerpoint/2010/main" val="1193788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can you be that the person that signed up for the course is the person that showed up for the exam?</a:t>
            </a:r>
            <a:endParaRPr lang="en-US" sz="1200" b="0" i="0" u="none" strike="noStrike" kern="1200" baseline="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C73ED6C6-FD10-49A1-9EC4-281264761043}" type="slidenum">
              <a:rPr lang="en-US" smtClean="0"/>
              <a:t>3</a:t>
            </a:fld>
            <a:endParaRPr lang="en-US" dirty="0"/>
          </a:p>
        </p:txBody>
      </p:sp>
    </p:spTree>
    <p:extLst>
      <p:ext uri="{BB962C8B-B14F-4D97-AF65-F5344CB8AC3E}">
        <p14:creationId xmlns:p14="http://schemas.microsoft.com/office/powerpoint/2010/main" val="33237218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458200" cy="2667000"/>
          </a:xfrm>
        </p:spPr>
        <p:txBody>
          <a:bodyPr>
            <a:normAutofit/>
          </a:bodyPr>
          <a:lstStyle>
            <a:lvl1pPr>
              <a:defRPr sz="8000">
                <a:solidFill>
                  <a:srgbClr val="333333"/>
                </a:solidFill>
                <a:latin typeface="Aharoni" panose="02010803020104030203" pitchFamily="2" charset="-79"/>
                <a:cs typeface="Aharoni" panose="02010803020104030203" pitchFamily="2" charset="-79"/>
              </a:defRPr>
            </a:lvl1pPr>
          </a:lstStyle>
          <a:p>
            <a:endParaRPr lang="en-US" dirty="0"/>
          </a:p>
        </p:txBody>
      </p:sp>
      <p:sp>
        <p:nvSpPr>
          <p:cNvPr id="3" name="Subtitle 2"/>
          <p:cNvSpPr>
            <a:spLocks noGrp="1"/>
          </p:cNvSpPr>
          <p:nvPr>
            <p:ph type="subTitle" idx="1"/>
          </p:nvPr>
        </p:nvSpPr>
        <p:spPr>
          <a:xfrm>
            <a:off x="381000" y="3124200"/>
            <a:ext cx="8458200" cy="1066800"/>
          </a:xfrm>
        </p:spPr>
        <p:txBody>
          <a:bodyPr>
            <a:normAutofit/>
          </a:bodyPr>
          <a:lstStyle>
            <a:lvl1pPr marL="0" indent="0" algn="ctr">
              <a:buNone/>
              <a:defRPr sz="2800" b="1">
                <a:solidFill>
                  <a:srgbClr val="0FB5D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058996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1F624-1DF2-44C4-B904-643E0AFFBF22}" type="datetimeFigureOut">
              <a:rPr lang="en-US" smtClean="0"/>
              <a:t>10/21/2014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297295-8FA3-43FD-BF53-BC8D4608FC8B}" type="slidenum">
              <a:rPr lang="en-US" smtClean="0"/>
              <a:t>‹#›</a:t>
            </a:fld>
            <a:endParaRPr lang="en-US" dirty="0"/>
          </a:p>
        </p:txBody>
      </p:sp>
    </p:spTree>
    <p:extLst>
      <p:ext uri="{BB962C8B-B14F-4D97-AF65-F5344CB8AC3E}">
        <p14:creationId xmlns:p14="http://schemas.microsoft.com/office/powerpoint/2010/main" val="4143792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01F624-1DF2-44C4-B904-643E0AFFBF22}" type="datetimeFigureOut">
              <a:rPr lang="en-US" smtClean="0"/>
              <a:t>10/21/2014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297295-8FA3-43FD-BF53-BC8D4608FC8B}" type="slidenum">
              <a:rPr lang="en-US" smtClean="0"/>
              <a:t>‹#›</a:t>
            </a:fld>
            <a:endParaRPr lang="en-US" dirty="0"/>
          </a:p>
        </p:txBody>
      </p:sp>
    </p:spTree>
    <p:extLst>
      <p:ext uri="{BB962C8B-B14F-4D97-AF65-F5344CB8AC3E}">
        <p14:creationId xmlns:p14="http://schemas.microsoft.com/office/powerpoint/2010/main" val="17111278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01F624-1DF2-44C4-B904-643E0AFFBF22}" type="datetimeFigureOut">
              <a:rPr lang="en-US" smtClean="0"/>
              <a:t>10/21/2014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297295-8FA3-43FD-BF53-BC8D4608FC8B}" type="slidenum">
              <a:rPr lang="en-US" smtClean="0"/>
              <a:t>‹#›</a:t>
            </a:fld>
            <a:endParaRPr lang="en-US" dirty="0"/>
          </a:p>
        </p:txBody>
      </p:sp>
    </p:spTree>
    <p:extLst>
      <p:ext uri="{BB962C8B-B14F-4D97-AF65-F5344CB8AC3E}">
        <p14:creationId xmlns:p14="http://schemas.microsoft.com/office/powerpoint/2010/main" val="291345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01F624-1DF2-44C4-B904-643E0AFFBF22}" type="datetimeFigureOut">
              <a:rPr lang="en-US" smtClean="0"/>
              <a:t>10/21/2014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297295-8FA3-43FD-BF53-BC8D4608FC8B}" type="slidenum">
              <a:rPr lang="en-US" smtClean="0"/>
              <a:t>‹#›</a:t>
            </a:fld>
            <a:endParaRPr lang="en-US" dirty="0"/>
          </a:p>
        </p:txBody>
      </p:sp>
    </p:spTree>
    <p:extLst>
      <p:ext uri="{BB962C8B-B14F-4D97-AF65-F5344CB8AC3E}">
        <p14:creationId xmlns:p14="http://schemas.microsoft.com/office/powerpoint/2010/main" val="3305319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01F624-1DF2-44C4-B904-643E0AFFBF22}" type="datetimeFigureOut">
              <a:rPr lang="en-US" smtClean="0"/>
              <a:t>10/21/2014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297295-8FA3-43FD-BF53-BC8D4608FC8B}" type="slidenum">
              <a:rPr lang="en-US" smtClean="0"/>
              <a:t>‹#›</a:t>
            </a:fld>
            <a:endParaRPr lang="en-US" dirty="0"/>
          </a:p>
        </p:txBody>
      </p:sp>
    </p:spTree>
    <p:extLst>
      <p:ext uri="{BB962C8B-B14F-4D97-AF65-F5344CB8AC3E}">
        <p14:creationId xmlns:p14="http://schemas.microsoft.com/office/powerpoint/2010/main" val="147258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32426"/>
            <a:ext cx="5334000" cy="805774"/>
          </a:xfrm>
        </p:spPr>
        <p:txBody>
          <a:bodyPr>
            <a:normAutofit/>
          </a:bodyPr>
          <a:lstStyle>
            <a:lvl1pPr algn="l">
              <a:defRPr sz="2400" b="1">
                <a:solidFill>
                  <a:srgbClr val="333333"/>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990600"/>
            <a:ext cx="8382000" cy="4800600"/>
          </a:xfrm>
        </p:spPr>
        <p:txBody>
          <a:bodyPr/>
          <a:lstStyle>
            <a:lvl1pPr>
              <a:defRPr>
                <a:solidFill>
                  <a:srgbClr val="333333"/>
                </a:solidFill>
              </a:defRPr>
            </a:lvl1pPr>
            <a:lvl2pPr>
              <a:defRPr>
                <a:solidFill>
                  <a:srgbClr val="333333"/>
                </a:solidFill>
              </a:defRPr>
            </a:lvl2pPr>
            <a:lvl3pPr>
              <a:defRPr>
                <a:solidFill>
                  <a:srgbClr val="333333"/>
                </a:solidFill>
              </a:defRPr>
            </a:lvl3pPr>
            <a:lvl4pPr>
              <a:defRPr>
                <a:solidFill>
                  <a:srgbClr val="333333"/>
                </a:solidFill>
              </a:defRPr>
            </a:lvl4pPr>
            <a:lvl5pPr>
              <a:defRPr>
                <a:solidFill>
                  <a:srgbClr val="33333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890826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57200" y="1295400"/>
            <a:ext cx="8382000" cy="52578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32426"/>
            <a:ext cx="5334000" cy="805774"/>
          </a:xfrm>
        </p:spPr>
        <p:txBody>
          <a:bodyPr>
            <a:normAutofit/>
          </a:bodyPr>
          <a:lstStyle>
            <a:lvl1pPr algn="l">
              <a:defRPr sz="24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382000" cy="5257800"/>
          </a:xfrm>
        </p:spPr>
        <p:txBody>
          <a:bodyPr/>
          <a:lstStyle>
            <a:lvl1pPr>
              <a:defRPr>
                <a:solidFill>
                  <a:srgbClr val="333333"/>
                </a:solidFill>
              </a:defRPr>
            </a:lvl1pPr>
            <a:lvl2pPr>
              <a:defRPr>
                <a:solidFill>
                  <a:srgbClr val="333333"/>
                </a:solidFill>
              </a:defRPr>
            </a:lvl2pPr>
            <a:lvl3pPr>
              <a:defRPr>
                <a:solidFill>
                  <a:srgbClr val="333333"/>
                </a:solidFill>
              </a:defRPr>
            </a:lvl3pPr>
            <a:lvl4pPr>
              <a:defRPr>
                <a:solidFill>
                  <a:srgbClr val="333333"/>
                </a:solidFill>
              </a:defRPr>
            </a:lvl4pPr>
            <a:lvl5pPr>
              <a:defRPr>
                <a:solidFill>
                  <a:srgbClr val="33333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546549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32426"/>
            <a:ext cx="5334000" cy="805774"/>
          </a:xfrm>
        </p:spPr>
        <p:txBody>
          <a:bodyPr>
            <a:normAutofit/>
          </a:bodyPr>
          <a:lstStyle>
            <a:lvl1pPr algn="l">
              <a:defRPr sz="2400" b="1">
                <a:solidFill>
                  <a:srgbClr val="333333"/>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71600"/>
            <a:ext cx="8382000" cy="5257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17164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32426"/>
            <a:ext cx="5334000" cy="805774"/>
          </a:xfrm>
        </p:spPr>
        <p:txBody>
          <a:bodyPr>
            <a:normAutofit/>
          </a:bodyPr>
          <a:lstStyle>
            <a:lvl1pPr algn="l">
              <a:defRPr sz="2400" b="1"/>
            </a:lvl1pPr>
          </a:lstStyle>
          <a:p>
            <a:r>
              <a:rPr lang="en-US" dirty="0" smtClean="0"/>
              <a:t>Click to edit Master title style</a:t>
            </a:r>
            <a:endParaRPr lang="en-US" dirty="0"/>
          </a:p>
        </p:txBody>
      </p:sp>
      <p:sp>
        <p:nvSpPr>
          <p:cNvPr id="5" name="Rectangle 4"/>
          <p:cNvSpPr/>
          <p:nvPr userDrawn="1"/>
        </p:nvSpPr>
        <p:spPr>
          <a:xfrm>
            <a:off x="5943600" y="1828800"/>
            <a:ext cx="2927782" cy="33528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381000" y="1828800"/>
            <a:ext cx="5410200" cy="33528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10"/>
          <p:cNvSpPr>
            <a:spLocks noGrp="1"/>
          </p:cNvSpPr>
          <p:nvPr>
            <p:ph type="body" sz="quarter" idx="10"/>
          </p:nvPr>
        </p:nvSpPr>
        <p:spPr>
          <a:xfrm>
            <a:off x="381000" y="1828800"/>
            <a:ext cx="5410200" cy="3352800"/>
          </a:xfrm>
        </p:spPr>
        <p:txBody>
          <a:bodyPr anchor="ctr" anchorCtr="0">
            <a:noAutofit/>
          </a:bodyPr>
          <a:lstStyle>
            <a:lvl1pPr marL="0" indent="0" algn="ctr">
              <a:buNone/>
              <a:defRPr sz="3600" b="1">
                <a:solidFill>
                  <a:srgbClr val="0FB5DF"/>
                </a:solidFill>
                <a:latin typeface="Arial Black" panose="020B0A04020102020204" pitchFamily="34" charset="0"/>
              </a:defRPr>
            </a:lvl1pPr>
            <a:lvl2pPr algn="ctr">
              <a:defRPr sz="3600" b="1">
                <a:latin typeface="Arial Black" panose="020B0A04020102020204" pitchFamily="34" charset="0"/>
              </a:defRPr>
            </a:lvl2pPr>
            <a:lvl3pPr algn="ctr">
              <a:defRPr sz="3600" b="1">
                <a:latin typeface="Arial Black" panose="020B0A04020102020204" pitchFamily="34" charset="0"/>
              </a:defRPr>
            </a:lvl3pPr>
            <a:lvl4pPr algn="ctr">
              <a:defRPr sz="3600" b="1">
                <a:latin typeface="Arial Black" panose="020B0A04020102020204" pitchFamily="34" charset="0"/>
              </a:defRPr>
            </a:lvl4pPr>
            <a:lvl5pPr algn="ctr">
              <a:defRPr sz="3600" b="1">
                <a:latin typeface="Arial Black" panose="020B0A04020102020204" pitchFamily="34" charset="0"/>
              </a:defRPr>
            </a:lvl5pPr>
          </a:lstStyle>
          <a:p>
            <a:pPr lvl="0"/>
            <a:endParaRPr lang="en-US" dirty="0"/>
          </a:p>
        </p:txBody>
      </p:sp>
    </p:spTree>
    <p:extLst>
      <p:ext uri="{BB962C8B-B14F-4D97-AF65-F5344CB8AC3E}">
        <p14:creationId xmlns:p14="http://schemas.microsoft.com/office/powerpoint/2010/main" val="5783028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Rectangle 13"/>
          <p:cNvSpPr/>
          <p:nvPr userDrawn="1"/>
        </p:nvSpPr>
        <p:spPr>
          <a:xfrm>
            <a:off x="4648200" y="1034374"/>
            <a:ext cx="4038600" cy="6096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457200" y="1066800"/>
            <a:ext cx="4038600" cy="6096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457200" y="1752600"/>
            <a:ext cx="4038600" cy="38862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4648200" y="1752600"/>
            <a:ext cx="4038600" cy="38862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047750"/>
            <a:ext cx="4040188" cy="639762"/>
          </a:xfrm>
        </p:spPr>
        <p:txBody>
          <a:bodyPr anchor="ctr" anchorCtr="0"/>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52600"/>
            <a:ext cx="4040188" cy="3886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047750"/>
            <a:ext cx="4041775" cy="639762"/>
          </a:xfrm>
        </p:spPr>
        <p:txBody>
          <a:bodyPr anchor="ctr"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752600"/>
            <a:ext cx="4041775" cy="3886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B01F624-1DF2-44C4-B904-643E0AFFBF22}" type="datetimeFigureOut">
              <a:rPr lang="en-US" smtClean="0"/>
              <a:t>10/21/2014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297295-8FA3-43FD-BF53-BC8D4608FC8B}" type="slidenum">
              <a:rPr lang="en-US" smtClean="0"/>
              <a:t>‹#›</a:t>
            </a:fld>
            <a:endParaRPr lang="en-US" dirty="0"/>
          </a:p>
        </p:txBody>
      </p:sp>
      <p:sp>
        <p:nvSpPr>
          <p:cNvPr id="10" name="Title 1"/>
          <p:cNvSpPr>
            <a:spLocks noGrp="1"/>
          </p:cNvSpPr>
          <p:nvPr>
            <p:ph type="title"/>
          </p:nvPr>
        </p:nvSpPr>
        <p:spPr>
          <a:xfrm>
            <a:off x="228600" y="32426"/>
            <a:ext cx="5334000" cy="805774"/>
          </a:xfrm>
        </p:spPr>
        <p:txBody>
          <a:bodyPr>
            <a:norm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31710325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Rectangle 10"/>
          <p:cNvSpPr/>
          <p:nvPr userDrawn="1"/>
        </p:nvSpPr>
        <p:spPr>
          <a:xfrm>
            <a:off x="457200" y="1066800"/>
            <a:ext cx="4038600" cy="45720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4648200" y="1066800"/>
            <a:ext cx="4038600" cy="45720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p:cNvSpPr>
            <a:spLocks noGrp="1"/>
          </p:cNvSpPr>
          <p:nvPr>
            <p:ph sz="half" idx="2"/>
          </p:nvPr>
        </p:nvSpPr>
        <p:spPr>
          <a:xfrm>
            <a:off x="457200" y="1066800"/>
            <a:ext cx="4040188"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1066800"/>
            <a:ext cx="4041775"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B01F624-1DF2-44C4-B904-643E0AFFBF22}" type="datetimeFigureOut">
              <a:rPr lang="en-US" smtClean="0"/>
              <a:t>10/21/2014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297295-8FA3-43FD-BF53-BC8D4608FC8B}" type="slidenum">
              <a:rPr lang="en-US" smtClean="0"/>
              <a:t>‹#›</a:t>
            </a:fld>
            <a:endParaRPr lang="en-US" dirty="0"/>
          </a:p>
        </p:txBody>
      </p:sp>
      <p:sp>
        <p:nvSpPr>
          <p:cNvPr id="10" name="Title 1"/>
          <p:cNvSpPr>
            <a:spLocks noGrp="1"/>
          </p:cNvSpPr>
          <p:nvPr>
            <p:ph type="title"/>
          </p:nvPr>
        </p:nvSpPr>
        <p:spPr>
          <a:xfrm>
            <a:off x="228600" y="32426"/>
            <a:ext cx="5334000" cy="805774"/>
          </a:xfrm>
        </p:spPr>
        <p:txBody>
          <a:bodyPr>
            <a:norm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422159685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228600" y="32426"/>
            <a:ext cx="5334000" cy="805774"/>
          </a:xfrm>
        </p:spPr>
        <p:txBody>
          <a:bodyPr>
            <a:norm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35654597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228600" y="32426"/>
            <a:ext cx="5334000" cy="805774"/>
          </a:xfrm>
        </p:spPr>
        <p:txBody>
          <a:bodyPr>
            <a:norm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27462080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1F624-1DF2-44C4-B904-643E0AFFBF22}" type="datetimeFigureOut">
              <a:rPr lang="en-US" smtClean="0"/>
              <a:t>10/21/2014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97295-8FA3-43FD-BF53-BC8D4608FC8B}" type="slidenum">
              <a:rPr lang="en-US" smtClean="0"/>
              <a:t>‹#›</a:t>
            </a:fld>
            <a:endParaRPr lang="en-US" dirty="0"/>
          </a:p>
        </p:txBody>
      </p:sp>
    </p:spTree>
    <p:extLst>
      <p:ext uri="{BB962C8B-B14F-4D97-AF65-F5344CB8AC3E}">
        <p14:creationId xmlns:p14="http://schemas.microsoft.com/office/powerpoint/2010/main" val="2436083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53" r:id="rId6"/>
    <p:sldLayoutId id="2147483665" r:id="rId7"/>
    <p:sldLayoutId id="2147483654" r:id="rId8"/>
    <p:sldLayoutId id="2147483666" r:id="rId9"/>
    <p:sldLayoutId id="2147483655" r:id="rId10"/>
    <p:sldLayoutId id="2147483656" r:id="rId11"/>
    <p:sldLayoutId id="2147483657" r:id="rId12"/>
    <p:sldLayoutId id="2147483658" r:id="rId13"/>
    <p:sldLayoutId id="2147483659"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8458200" cy="2667000"/>
          </a:xfrm>
        </p:spPr>
        <p:txBody>
          <a:bodyPr>
            <a:normAutofit fontScale="90000"/>
          </a:bodyPr>
          <a:lstStyle/>
          <a:p>
            <a:r>
              <a:rPr lang="en-US" dirty="0" smtClean="0"/>
              <a:t>How Testing is Changing in the 21</a:t>
            </a:r>
            <a:r>
              <a:rPr lang="en-US" baseline="30000" dirty="0" smtClean="0"/>
              <a:t>st</a:t>
            </a:r>
            <a:r>
              <a:rPr lang="en-US" dirty="0" smtClean="0"/>
              <a:t> Century</a:t>
            </a:r>
            <a:endParaRPr lang="en-US" dirty="0"/>
          </a:p>
        </p:txBody>
      </p:sp>
      <p:sp>
        <p:nvSpPr>
          <p:cNvPr id="6" name="TextBox 5"/>
          <p:cNvSpPr txBox="1"/>
          <p:nvPr/>
        </p:nvSpPr>
        <p:spPr>
          <a:xfrm>
            <a:off x="304800" y="4648200"/>
            <a:ext cx="5791200" cy="1692771"/>
          </a:xfrm>
          <a:prstGeom prst="rect">
            <a:avLst/>
          </a:prstGeom>
          <a:noFill/>
        </p:spPr>
        <p:txBody>
          <a:bodyPr wrap="square" rtlCol="0">
            <a:spAutoFit/>
          </a:bodyPr>
          <a:lstStyle/>
          <a:p>
            <a:r>
              <a:rPr lang="en-US" sz="2400" dirty="0" smtClean="0">
                <a:solidFill>
                  <a:schemeClr val="bg1"/>
                </a:solidFill>
              </a:rPr>
              <a:t>Presented by</a:t>
            </a:r>
          </a:p>
          <a:p>
            <a:r>
              <a:rPr lang="en-US" sz="4000" b="1" dirty="0" smtClean="0">
                <a:solidFill>
                  <a:schemeClr val="bg1"/>
                </a:solidFill>
              </a:rPr>
              <a:t>Don </a:t>
            </a:r>
            <a:r>
              <a:rPr lang="en-US" sz="4000" b="1" dirty="0" err="1" smtClean="0">
                <a:solidFill>
                  <a:schemeClr val="bg1"/>
                </a:solidFill>
              </a:rPr>
              <a:t>Kassner</a:t>
            </a:r>
            <a:r>
              <a:rPr lang="en-US" sz="4000" b="1" dirty="0" smtClean="0">
                <a:solidFill>
                  <a:schemeClr val="bg1"/>
                </a:solidFill>
              </a:rPr>
              <a:t> – </a:t>
            </a:r>
            <a:endParaRPr lang="en-US" sz="4000" b="1" dirty="0" smtClean="0">
              <a:solidFill>
                <a:schemeClr val="bg1"/>
              </a:solidFill>
            </a:endParaRPr>
          </a:p>
          <a:p>
            <a:r>
              <a:rPr lang="en-US" sz="4000" b="1" dirty="0" smtClean="0">
                <a:solidFill>
                  <a:schemeClr val="bg1"/>
                </a:solidFill>
              </a:rPr>
              <a:t>President</a:t>
            </a:r>
            <a:r>
              <a:rPr lang="en-US" sz="4000" b="1" dirty="0" smtClean="0">
                <a:solidFill>
                  <a:schemeClr val="bg1"/>
                </a:solidFill>
              </a:rPr>
              <a:t>, ProctorU</a:t>
            </a:r>
            <a:endParaRPr lang="en-US" sz="4000" b="1" dirty="0">
              <a:solidFill>
                <a:schemeClr val="bg1"/>
              </a:solidFill>
            </a:endParaRPr>
          </a:p>
        </p:txBody>
      </p:sp>
    </p:spTree>
    <p:extLst>
      <p:ext uri="{BB962C8B-B14F-4D97-AF65-F5344CB8AC3E}">
        <p14:creationId xmlns:p14="http://schemas.microsoft.com/office/powerpoint/2010/main" val="851191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426"/>
            <a:ext cx="6019800" cy="805774"/>
          </a:xfrm>
        </p:spPr>
        <p:txBody>
          <a:bodyPr>
            <a:noAutofit/>
          </a:bodyPr>
          <a:lstStyle/>
          <a:p>
            <a:r>
              <a:rPr lang="en-US" sz="3600" dirty="0" smtClean="0"/>
              <a:t>Growth in online </a:t>
            </a:r>
            <a:r>
              <a:rPr lang="en-US" sz="3600" dirty="0"/>
              <a:t>e</a:t>
            </a:r>
            <a:r>
              <a:rPr lang="en-US" sz="3600" dirty="0" smtClean="0"/>
              <a:t>ducation</a:t>
            </a:r>
            <a:endParaRPr lang="en-US" sz="3600" dirty="0"/>
          </a:p>
        </p:txBody>
      </p:sp>
      <p:sp>
        <p:nvSpPr>
          <p:cNvPr id="5" name="Rectangle 4"/>
          <p:cNvSpPr/>
          <p:nvPr/>
        </p:nvSpPr>
        <p:spPr>
          <a:xfrm>
            <a:off x="1219200" y="1143000"/>
            <a:ext cx="7010400" cy="4419600"/>
          </a:xfrm>
          <a:prstGeom prst="rect">
            <a:avLst/>
          </a:prstGeom>
          <a:solidFill>
            <a:schemeClr val="bg1"/>
          </a:solidFill>
          <a:ln>
            <a:solidFill>
              <a:schemeClr val="bg1"/>
            </a:solid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Content Placeholder 5" descr="Over 7 million taking one online course-02.png"/>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t="-93419" r="-2528" b="-9331"/>
          <a:stretch/>
        </p:blipFill>
        <p:spPr>
          <a:xfrm>
            <a:off x="1371599" y="-2438400"/>
            <a:ext cx="6831273" cy="8165818"/>
          </a:xfrm>
        </p:spPr>
      </p:pic>
      <p:sp>
        <p:nvSpPr>
          <p:cNvPr id="7" name="TextBox 6"/>
          <p:cNvSpPr txBox="1"/>
          <p:nvPr/>
        </p:nvSpPr>
        <p:spPr>
          <a:xfrm rot="631361">
            <a:off x="4644492" y="2851436"/>
            <a:ext cx="1235559" cy="369332"/>
          </a:xfrm>
          <a:prstGeom prst="rect">
            <a:avLst/>
          </a:prstGeom>
          <a:noFill/>
        </p:spPr>
        <p:txBody>
          <a:bodyPr wrap="square" rtlCol="0">
            <a:spAutoFit/>
          </a:bodyPr>
          <a:lstStyle/>
          <a:p>
            <a:r>
              <a:rPr lang="en-US" dirty="0" smtClean="0">
                <a:solidFill>
                  <a:srgbClr val="333333"/>
                </a:solidFill>
              </a:rPr>
              <a:t>5.5 million</a:t>
            </a:r>
            <a:endParaRPr lang="en-US" dirty="0">
              <a:solidFill>
                <a:srgbClr val="333333"/>
              </a:solidFill>
            </a:endParaRPr>
          </a:p>
        </p:txBody>
      </p:sp>
      <p:sp>
        <p:nvSpPr>
          <p:cNvPr id="8" name="TextBox 7"/>
          <p:cNvSpPr txBox="1"/>
          <p:nvPr/>
        </p:nvSpPr>
        <p:spPr>
          <a:xfrm>
            <a:off x="152400" y="6211669"/>
            <a:ext cx="6096000" cy="646331"/>
          </a:xfrm>
          <a:prstGeom prst="rect">
            <a:avLst/>
          </a:prstGeom>
          <a:noFill/>
        </p:spPr>
        <p:txBody>
          <a:bodyPr wrap="square" rtlCol="0">
            <a:spAutoFit/>
          </a:bodyPr>
          <a:lstStyle/>
          <a:p>
            <a:r>
              <a:rPr lang="en-US" sz="1200" dirty="0"/>
              <a:t>http://</a:t>
            </a:r>
            <a:r>
              <a:rPr lang="en-US" sz="1200" dirty="0" err="1"/>
              <a:t>www.onlinelearningsurvey.com</a:t>
            </a:r>
            <a:r>
              <a:rPr lang="en-US" sz="1200" dirty="0"/>
              <a:t>/reports/</a:t>
            </a:r>
            <a:r>
              <a:rPr lang="en-US" sz="1200" dirty="0" err="1"/>
              <a:t>gradechange.pdf</a:t>
            </a:r>
            <a:endParaRPr lang="en-US" sz="1200" dirty="0"/>
          </a:p>
          <a:p>
            <a:r>
              <a:rPr lang="en-US" sz="1200" dirty="0" smtClean="0"/>
              <a:t>http</a:t>
            </a:r>
            <a:r>
              <a:rPr lang="en-US" sz="1200" dirty="0"/>
              <a:t>://</a:t>
            </a:r>
            <a:r>
              <a:rPr lang="en-US" sz="1200" dirty="0" err="1"/>
              <a:t>chronicle.com</a:t>
            </a:r>
            <a:r>
              <a:rPr lang="en-US" sz="1200" dirty="0"/>
              <a:t>/blogs/</a:t>
            </a:r>
            <a:r>
              <a:rPr lang="en-US" sz="1200" dirty="0" err="1"/>
              <a:t>wiredcampus</a:t>
            </a:r>
            <a:r>
              <a:rPr lang="en-US" sz="1200" dirty="0"/>
              <a:t>/exactly-how-many-students-take-online-courses/49455</a:t>
            </a:r>
          </a:p>
        </p:txBody>
      </p:sp>
    </p:spTree>
    <p:extLst>
      <p:ext uri="{BB962C8B-B14F-4D97-AF65-F5344CB8AC3E}">
        <p14:creationId xmlns:p14="http://schemas.microsoft.com/office/powerpoint/2010/main" val="2841293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333333"/>
                </a:solidFill>
              </a:rPr>
              <a:t>How can you be sure?</a:t>
            </a:r>
            <a:endParaRPr lang="en-US" sz="4000" dirty="0">
              <a:solidFill>
                <a:srgbClr val="333333"/>
              </a:solidFill>
            </a:endParaRPr>
          </a:p>
        </p:txBody>
      </p:sp>
      <p:sp>
        <p:nvSpPr>
          <p:cNvPr id="4" name="Content Placeholder 2"/>
          <p:cNvSpPr txBox="1">
            <a:spLocks/>
          </p:cNvSpPr>
          <p:nvPr/>
        </p:nvSpPr>
        <p:spPr>
          <a:xfrm>
            <a:off x="2217907" y="3469532"/>
            <a:ext cx="4860587"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333333"/>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333333"/>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333333"/>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333333"/>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333333"/>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endParaRPr lang="en-US" sz="4000" dirty="0" smtClean="0"/>
          </a:p>
        </p:txBody>
      </p:sp>
      <p:pic>
        <p:nvPicPr>
          <p:cNvPr id="1026" name="Picture 2" descr="\\192.168.168.222\Public\PR\Tony\Graphic Design - Tony Khounmano\Power Point Presentations\Demo 2014\Source files\longest distance-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1062" y="2057400"/>
            <a:ext cx="7534275" cy="3681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5068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2209800"/>
            <a:ext cx="8229600" cy="3352800"/>
          </a:xfrm>
          <a:prstGeom prst="rect">
            <a:avLst/>
          </a:prstGeom>
          <a:solidFill>
            <a:schemeClr val="bg1"/>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3600" dirty="0" smtClean="0">
              <a:solidFill>
                <a:schemeClr val="tx2"/>
              </a:solidFill>
            </a:endParaRPr>
          </a:p>
        </p:txBody>
      </p:sp>
      <p:sp>
        <p:nvSpPr>
          <p:cNvPr id="2" name="Title 1"/>
          <p:cNvSpPr>
            <a:spLocks noGrp="1"/>
          </p:cNvSpPr>
          <p:nvPr>
            <p:ph type="title"/>
          </p:nvPr>
        </p:nvSpPr>
        <p:spPr/>
        <p:txBody>
          <a:bodyPr>
            <a:normAutofit/>
          </a:bodyPr>
          <a:lstStyle/>
          <a:p>
            <a:r>
              <a:rPr lang="en-US" sz="4000" dirty="0" smtClean="0"/>
              <a:t>Approach</a:t>
            </a:r>
            <a:endParaRPr lang="en-US" sz="4000" dirty="0"/>
          </a:p>
        </p:txBody>
      </p:sp>
      <p:sp>
        <p:nvSpPr>
          <p:cNvPr id="4" name="TextBox 3"/>
          <p:cNvSpPr txBox="1"/>
          <p:nvPr/>
        </p:nvSpPr>
        <p:spPr>
          <a:xfrm>
            <a:off x="2617662" y="388739"/>
            <a:ext cx="184666" cy="369332"/>
          </a:xfrm>
          <a:prstGeom prst="rect">
            <a:avLst/>
          </a:prstGeom>
          <a:noFill/>
        </p:spPr>
        <p:txBody>
          <a:bodyPr wrap="none" rtlCol="0">
            <a:spAutoFit/>
          </a:bodyPr>
          <a:lstStyle/>
          <a:p>
            <a:endParaRPr lang="en-US" dirty="0"/>
          </a:p>
        </p:txBody>
      </p:sp>
      <p:sp>
        <p:nvSpPr>
          <p:cNvPr id="7" name="Rectangle 6"/>
          <p:cNvSpPr/>
          <p:nvPr/>
        </p:nvSpPr>
        <p:spPr>
          <a:xfrm>
            <a:off x="381000" y="1143000"/>
            <a:ext cx="8229600" cy="683062"/>
          </a:xfrm>
          <a:prstGeom prst="rect">
            <a:avLst/>
          </a:prstGeom>
          <a:solidFill>
            <a:schemeClr val="bg1"/>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dirty="0" smtClean="0">
                <a:solidFill>
                  <a:srgbClr val="0FB5DF"/>
                </a:solidFill>
              </a:rPr>
              <a:t>Various models</a:t>
            </a:r>
            <a:endParaRPr lang="en-US" sz="3600" dirty="0" smtClean="0">
              <a:solidFill>
                <a:schemeClr val="tx2"/>
              </a:solidFill>
            </a:endParaRPr>
          </a:p>
        </p:txBody>
      </p:sp>
      <p:sp>
        <p:nvSpPr>
          <p:cNvPr id="8" name="Text Placeholder 2"/>
          <p:cNvSpPr txBox="1">
            <a:spLocks/>
          </p:cNvSpPr>
          <p:nvPr/>
        </p:nvSpPr>
        <p:spPr>
          <a:xfrm>
            <a:off x="457200" y="2209800"/>
            <a:ext cx="8229600" cy="3352800"/>
          </a:xfrm>
          <a:prstGeom prst="rect">
            <a:avLst/>
          </a:prstGeom>
          <a:noFill/>
          <a:ln>
            <a:solidFill>
              <a:schemeClr val="bg1"/>
            </a:solidFill>
          </a:ln>
          <a:effectLst>
            <a:glow>
              <a:schemeClr val="bg1"/>
            </a:glow>
          </a:effectLst>
        </p:spPr>
        <p:txBody>
          <a:bodyPr vert="horz">
            <a:normAutofit/>
          </a:bodyPr>
          <a:lstStyle>
            <a:lvl1pPr marL="365760" indent="-256032" algn="l" rtl="0" eaLnBrk="1" latinLnBrk="0" hangingPunct="1">
              <a:spcBef>
                <a:spcPts val="400"/>
              </a:spcBef>
              <a:spcAft>
                <a:spcPts val="0"/>
              </a:spcAft>
              <a:buClr>
                <a:schemeClr val="tx2"/>
              </a:buClr>
              <a:buSzPct val="70000"/>
              <a:buFont typeface="Wingdings 3" pitchFamily="18" charset="2"/>
              <a:buChar char=""/>
              <a:defRPr kumimoji="0" sz="2700" kern="1200">
                <a:solidFill>
                  <a:schemeClr val="tx1"/>
                </a:solidFill>
                <a:latin typeface="+mn-lt"/>
                <a:ea typeface="+mn-ea"/>
                <a:cs typeface="+mn-cs"/>
              </a:defRPr>
            </a:lvl1pPr>
            <a:lvl2pPr marL="682625" indent="-228600" algn="l" rtl="0" eaLnBrk="1" latinLnBrk="0" hangingPunct="1">
              <a:spcBef>
                <a:spcPts val="324"/>
              </a:spcBef>
              <a:buClr>
                <a:schemeClr val="tx2"/>
              </a:buClr>
              <a:buSzPct val="80000"/>
              <a:buFont typeface="Wingdings" pitchFamily="2" charset="2"/>
              <a:buChar char="§"/>
              <a:defRPr kumimoji="0" sz="2300" kern="1200">
                <a:solidFill>
                  <a:schemeClr val="tx1"/>
                </a:solidFill>
                <a:latin typeface="+mn-lt"/>
                <a:ea typeface="+mn-ea"/>
                <a:cs typeface="+mn-cs"/>
              </a:defRPr>
            </a:lvl2pPr>
            <a:lvl3pPr marL="911225"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204913" indent="-228600" algn="l" rtl="0" eaLnBrk="1" latinLnBrk="0" hangingPunct="1">
              <a:spcBef>
                <a:spcPts val="350"/>
              </a:spcBef>
              <a:buClr>
                <a:schemeClr val="accent2"/>
              </a:buClr>
              <a:buSzPct val="60000"/>
              <a:buFont typeface="Wingdings" pitchFamily="2" charset="2"/>
              <a:buChar char="Ø"/>
              <a:defRPr kumimoji="0" sz="1900" kern="1200">
                <a:solidFill>
                  <a:schemeClr val="tx1"/>
                </a:solidFill>
                <a:latin typeface="+mn-lt"/>
                <a:ea typeface="+mn-ea"/>
                <a:cs typeface="+mn-cs"/>
              </a:defRPr>
            </a:lvl4pPr>
            <a:lvl5pPr marL="1433513" indent="-228600" algn="l" rtl="0" eaLnBrk="1" latinLnBrk="0" hangingPunct="1">
              <a:spcBef>
                <a:spcPts val="350"/>
              </a:spcBef>
              <a:buClr>
                <a:schemeClr val="accent2"/>
              </a:buClr>
              <a:buFont typeface="Wingdings 2" pitchFamily="18" charset="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tx2"/>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tx2"/>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tx2"/>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571500" indent="-571500">
              <a:spcBef>
                <a:spcPts val="0"/>
              </a:spcBef>
              <a:buClrTx/>
              <a:buSzTx/>
              <a:buFont typeface="Arial"/>
              <a:buChar char="•"/>
            </a:pPr>
            <a:r>
              <a:rPr lang="en-US" sz="4000" dirty="0">
                <a:solidFill>
                  <a:srgbClr val="333333"/>
                </a:solidFill>
              </a:rPr>
              <a:t>Testing centers</a:t>
            </a:r>
          </a:p>
          <a:p>
            <a:pPr marL="571500" indent="-571500">
              <a:spcBef>
                <a:spcPts val="0"/>
              </a:spcBef>
              <a:buClrTx/>
              <a:buSzTx/>
              <a:buFont typeface="Arial"/>
              <a:buChar char="•"/>
            </a:pPr>
            <a:r>
              <a:rPr lang="en-US" sz="4000" dirty="0">
                <a:solidFill>
                  <a:srgbClr val="333333"/>
                </a:solidFill>
              </a:rPr>
              <a:t>Live online proctoring</a:t>
            </a:r>
          </a:p>
          <a:p>
            <a:pPr marL="571500" indent="-571500">
              <a:spcBef>
                <a:spcPts val="0"/>
              </a:spcBef>
              <a:buClrTx/>
              <a:buSzTx/>
              <a:buFont typeface="Arial"/>
              <a:buChar char="•"/>
            </a:pPr>
            <a:r>
              <a:rPr lang="en-US" sz="4000" dirty="0">
                <a:solidFill>
                  <a:srgbClr val="333333"/>
                </a:solidFill>
              </a:rPr>
              <a:t>Record and review</a:t>
            </a:r>
          </a:p>
          <a:p>
            <a:pPr marL="571500" indent="-571500">
              <a:spcBef>
                <a:spcPts val="0"/>
              </a:spcBef>
              <a:buClrTx/>
              <a:buSzTx/>
              <a:buFont typeface="Arial"/>
              <a:buChar char="•"/>
            </a:pPr>
            <a:r>
              <a:rPr lang="en-US" sz="4000" dirty="0">
                <a:solidFill>
                  <a:srgbClr val="333333"/>
                </a:solidFill>
              </a:rPr>
              <a:t>Authentication only</a:t>
            </a:r>
          </a:p>
          <a:p>
            <a:pPr marL="571500" indent="-571500">
              <a:spcBef>
                <a:spcPts val="0"/>
              </a:spcBef>
              <a:buClrTx/>
              <a:buSzTx/>
              <a:buFont typeface="Arial"/>
              <a:buChar char="•"/>
            </a:pPr>
            <a:r>
              <a:rPr lang="en-US" sz="4000" dirty="0">
                <a:solidFill>
                  <a:srgbClr val="333333"/>
                </a:solidFill>
              </a:rPr>
              <a:t>Secure browsers only </a:t>
            </a:r>
          </a:p>
        </p:txBody>
      </p:sp>
    </p:spTree>
    <p:extLst>
      <p:ext uri="{BB962C8B-B14F-4D97-AF65-F5344CB8AC3E}">
        <p14:creationId xmlns:p14="http://schemas.microsoft.com/office/powerpoint/2010/main" val="597201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916"/>
            <a:ext cx="5791200" cy="805774"/>
          </a:xfrm>
        </p:spPr>
        <p:txBody>
          <a:bodyPr>
            <a:noAutofit/>
          </a:bodyPr>
          <a:lstStyle/>
          <a:p>
            <a:r>
              <a:rPr lang="en-US" sz="4000" dirty="0" smtClean="0">
                <a:solidFill>
                  <a:srgbClr val="333333"/>
                </a:solidFill>
              </a:rPr>
              <a:t>Authentication tools</a:t>
            </a:r>
            <a:endParaRPr lang="en-US" sz="4000" dirty="0">
              <a:solidFill>
                <a:srgbClr val="333333"/>
              </a:solidFill>
            </a:endParaRPr>
          </a:p>
        </p:txBody>
      </p:sp>
      <p:sp>
        <p:nvSpPr>
          <p:cNvPr id="3" name="Content Placeholder 2"/>
          <p:cNvSpPr>
            <a:spLocks noGrp="1"/>
          </p:cNvSpPr>
          <p:nvPr>
            <p:ph idx="1"/>
          </p:nvPr>
        </p:nvSpPr>
        <p:spPr>
          <a:xfrm>
            <a:off x="457200" y="1828800"/>
            <a:ext cx="8382000" cy="762000"/>
          </a:xfrm>
        </p:spPr>
        <p:txBody>
          <a:bodyPr>
            <a:normAutofit fontScale="70000" lnSpcReduction="20000"/>
          </a:bodyPr>
          <a:lstStyle/>
          <a:p>
            <a:pPr marL="0" indent="0" algn="ctr">
              <a:spcBef>
                <a:spcPts val="0"/>
              </a:spcBef>
              <a:buNone/>
            </a:pPr>
            <a:endParaRPr lang="en-US" sz="7200" dirty="0" smtClean="0"/>
          </a:p>
        </p:txBody>
      </p:sp>
      <p:sp>
        <p:nvSpPr>
          <p:cNvPr id="4" name="Content Placeholder 2"/>
          <p:cNvSpPr txBox="1">
            <a:spLocks/>
          </p:cNvSpPr>
          <p:nvPr/>
        </p:nvSpPr>
        <p:spPr>
          <a:xfrm>
            <a:off x="685800" y="3124200"/>
            <a:ext cx="6663447" cy="2514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333333"/>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333333"/>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333333"/>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333333"/>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333333"/>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endParaRPr lang="en-US" sz="4000" dirty="0" smtClean="0"/>
          </a:p>
        </p:txBody>
      </p:sp>
      <p:sp>
        <p:nvSpPr>
          <p:cNvPr id="6" name="Rectangle 5"/>
          <p:cNvSpPr/>
          <p:nvPr/>
        </p:nvSpPr>
        <p:spPr>
          <a:xfrm>
            <a:off x="457200" y="1295400"/>
            <a:ext cx="8458200" cy="5257800"/>
          </a:xfrm>
          <a:prstGeom prst="rect">
            <a:avLst/>
          </a:prstGeom>
          <a:solidFill>
            <a:schemeClr val="bg1"/>
          </a:solidFill>
          <a:ln>
            <a:noFill/>
          </a:ln>
          <a:effectLst>
            <a:outerShdw blurRad="254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628238" y="1487166"/>
            <a:ext cx="5773589" cy="466998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333333"/>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333333"/>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333333"/>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333333"/>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333333"/>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0000"/>
              </a:lnSpc>
            </a:pPr>
            <a:r>
              <a:rPr lang="en-US" sz="2400" b="1" dirty="0" smtClean="0"/>
              <a:t>Photo identification</a:t>
            </a:r>
          </a:p>
          <a:p>
            <a:pPr lvl="1">
              <a:lnSpc>
                <a:spcPct val="110000"/>
              </a:lnSpc>
            </a:pPr>
            <a:r>
              <a:rPr lang="en-US" sz="2400" b="1" dirty="0" smtClean="0"/>
              <a:t>Government-issued</a:t>
            </a:r>
          </a:p>
          <a:p>
            <a:pPr lvl="1">
              <a:lnSpc>
                <a:spcPct val="110000"/>
              </a:lnSpc>
            </a:pPr>
            <a:endParaRPr lang="en-US" sz="2400" b="1" dirty="0" smtClean="0"/>
          </a:p>
          <a:p>
            <a:pPr>
              <a:lnSpc>
                <a:spcPct val="110000"/>
              </a:lnSpc>
            </a:pPr>
            <a:r>
              <a:rPr lang="en-US" sz="2400" b="1" dirty="0" smtClean="0"/>
              <a:t>Challenge-based questions</a:t>
            </a:r>
          </a:p>
          <a:p>
            <a:pPr lvl="1">
              <a:lnSpc>
                <a:spcPct val="110000"/>
              </a:lnSpc>
            </a:pPr>
            <a:r>
              <a:rPr lang="en-US" sz="2400" b="1" dirty="0" smtClean="0"/>
              <a:t>Used by the banking and healthcare industries</a:t>
            </a:r>
          </a:p>
          <a:p>
            <a:pPr lvl="1">
              <a:lnSpc>
                <a:spcPct val="110000"/>
              </a:lnSpc>
            </a:pPr>
            <a:endParaRPr lang="en-US" sz="2400" b="1" dirty="0" smtClean="0"/>
          </a:p>
          <a:p>
            <a:pPr>
              <a:lnSpc>
                <a:spcPct val="110000"/>
              </a:lnSpc>
            </a:pPr>
            <a:r>
              <a:rPr lang="en-US" sz="2400" b="1" dirty="0" smtClean="0"/>
              <a:t>Biometric analysis</a:t>
            </a:r>
          </a:p>
          <a:p>
            <a:pPr lvl="1">
              <a:lnSpc>
                <a:spcPct val="110000"/>
              </a:lnSpc>
            </a:pPr>
            <a:r>
              <a:rPr lang="en-US" sz="2400" b="1" dirty="0" smtClean="0"/>
              <a:t>Keystroke, facial and handwritten</a:t>
            </a:r>
            <a:endParaRPr lang="en-US" sz="2400" b="1" dirty="0"/>
          </a:p>
        </p:txBody>
      </p:sp>
      <p:pic>
        <p:nvPicPr>
          <p:cNvPr id="8" name="Picture 2" descr="\\192.168.168.222\Public\PR\Tony\Graphic Design - Tony Khounmano\Power Point Presentations\Reducing Financial Aid Fraud Liability- Identity Verification in eLearning 2014\I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67681" y="1556903"/>
            <a:ext cx="1674215" cy="14720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192.168.168.222\Public\PR\Tony\Graphic Design - Tony Khounmano\Power Point Presentations\Reducing Financial Aid Fraud Liability- Identity Verification in eLearning 2014\Biometric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71218" y="4743397"/>
            <a:ext cx="1670741" cy="14721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2 - Challenge Question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200" y="3124200"/>
            <a:ext cx="1676400" cy="1519936"/>
          </a:xfrm>
          <a:prstGeom prst="rect">
            <a:avLst/>
          </a:prstGeom>
        </p:spPr>
      </p:pic>
    </p:spTree>
    <p:extLst>
      <p:ext uri="{BB962C8B-B14F-4D97-AF65-F5344CB8AC3E}">
        <p14:creationId xmlns:p14="http://schemas.microsoft.com/office/powerpoint/2010/main" val="968396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916"/>
            <a:ext cx="5791200" cy="805774"/>
          </a:xfrm>
        </p:spPr>
        <p:txBody>
          <a:bodyPr>
            <a:noAutofit/>
          </a:bodyPr>
          <a:lstStyle/>
          <a:p>
            <a:endParaRPr lang="en-US" sz="4000" dirty="0">
              <a:solidFill>
                <a:srgbClr val="333333"/>
              </a:solidFill>
            </a:endParaRPr>
          </a:p>
        </p:txBody>
      </p:sp>
      <p:sp>
        <p:nvSpPr>
          <p:cNvPr id="3" name="Content Placeholder 2"/>
          <p:cNvSpPr>
            <a:spLocks noGrp="1"/>
          </p:cNvSpPr>
          <p:nvPr>
            <p:ph idx="1"/>
          </p:nvPr>
        </p:nvSpPr>
        <p:spPr>
          <a:xfrm>
            <a:off x="457200" y="1828800"/>
            <a:ext cx="8382000" cy="762000"/>
          </a:xfrm>
        </p:spPr>
        <p:txBody>
          <a:bodyPr>
            <a:normAutofit fontScale="70000" lnSpcReduction="20000"/>
          </a:bodyPr>
          <a:lstStyle/>
          <a:p>
            <a:pPr marL="0" indent="0" algn="ctr">
              <a:spcBef>
                <a:spcPts val="0"/>
              </a:spcBef>
              <a:buNone/>
            </a:pPr>
            <a:endParaRPr lang="en-US" sz="7200" dirty="0" smtClean="0"/>
          </a:p>
        </p:txBody>
      </p:sp>
      <p:sp>
        <p:nvSpPr>
          <p:cNvPr id="4" name="Content Placeholder 2"/>
          <p:cNvSpPr txBox="1">
            <a:spLocks/>
          </p:cNvSpPr>
          <p:nvPr/>
        </p:nvSpPr>
        <p:spPr>
          <a:xfrm>
            <a:off x="685800" y="3124200"/>
            <a:ext cx="6663447" cy="2514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333333"/>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333333"/>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333333"/>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333333"/>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333333"/>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endParaRPr lang="en-US" sz="4000" dirty="0" smtClean="0"/>
          </a:p>
        </p:txBody>
      </p:sp>
      <p:sp>
        <p:nvSpPr>
          <p:cNvPr id="6" name="Rectangle 5"/>
          <p:cNvSpPr/>
          <p:nvPr/>
        </p:nvSpPr>
        <p:spPr>
          <a:xfrm>
            <a:off x="457200" y="1295400"/>
            <a:ext cx="8458200" cy="5257800"/>
          </a:xfrm>
          <a:prstGeom prst="rect">
            <a:avLst/>
          </a:prstGeom>
          <a:solidFill>
            <a:schemeClr val="bg1"/>
          </a:solidFill>
          <a:ln>
            <a:noFill/>
          </a:ln>
          <a:effectLst>
            <a:outerShdw blurRad="254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rgbClr val="333333"/>
                </a:solidFill>
              </a:rPr>
              <a:t>Questions</a:t>
            </a:r>
            <a:r>
              <a:rPr lang="en-US" sz="8000" b="1" dirty="0" smtClean="0">
                <a:solidFill>
                  <a:srgbClr val="333333"/>
                </a:solidFill>
              </a:rPr>
              <a:t>?</a:t>
            </a:r>
            <a:endParaRPr lang="en-US" sz="8000" b="1" dirty="0">
              <a:solidFill>
                <a:srgbClr val="333333"/>
              </a:solidFill>
            </a:endParaRPr>
          </a:p>
          <a:p>
            <a:pPr algn="ctr"/>
            <a:endParaRPr lang="en-US" sz="8000" b="1" dirty="0">
              <a:solidFill>
                <a:srgbClr val="333333"/>
              </a:solidFill>
            </a:endParaRPr>
          </a:p>
        </p:txBody>
      </p:sp>
      <p:sp>
        <p:nvSpPr>
          <p:cNvPr id="7" name="Content Placeholder 2"/>
          <p:cNvSpPr txBox="1">
            <a:spLocks/>
          </p:cNvSpPr>
          <p:nvPr/>
        </p:nvSpPr>
        <p:spPr>
          <a:xfrm>
            <a:off x="628238" y="1487166"/>
            <a:ext cx="5773589" cy="466998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333333"/>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333333"/>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333333"/>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333333"/>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333333"/>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0000"/>
              </a:lnSpc>
            </a:pPr>
            <a:endParaRPr lang="en-US" sz="2400" b="1" dirty="0"/>
          </a:p>
        </p:txBody>
      </p:sp>
    </p:spTree>
    <p:extLst>
      <p:ext uri="{BB962C8B-B14F-4D97-AF65-F5344CB8AC3E}">
        <p14:creationId xmlns:p14="http://schemas.microsoft.com/office/powerpoint/2010/main" val="1385121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134</Words>
  <Application>Microsoft Office PowerPoint</Application>
  <PresentationFormat>On-screen Show (4:3)</PresentationFormat>
  <Paragraphs>37</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How Testing is Changing in the 21st Century</vt:lpstr>
      <vt:lpstr>Growth in online education</vt:lpstr>
      <vt:lpstr>How can you be sure?</vt:lpstr>
      <vt:lpstr>Approach</vt:lpstr>
      <vt:lpstr>Authentication tools</vt:lpstr>
      <vt:lpstr>PowerPoint Presentation</vt:lpstr>
    </vt:vector>
  </TitlesOfParts>
  <Company>Best Buy Co.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in Education</dc:title>
  <dc:creator>Graphic Design</dc:creator>
  <cp:lastModifiedBy>Graphic Design</cp:lastModifiedBy>
  <cp:revision>54</cp:revision>
  <dcterms:created xsi:type="dcterms:W3CDTF">2014-03-18T19:58:23Z</dcterms:created>
  <dcterms:modified xsi:type="dcterms:W3CDTF">2014-10-21T13:38:21Z</dcterms:modified>
</cp:coreProperties>
</file>