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2" r:id="rId2"/>
    <p:sldId id="392" r:id="rId3"/>
    <p:sldId id="385" r:id="rId4"/>
    <p:sldId id="386" r:id="rId5"/>
    <p:sldId id="387" r:id="rId6"/>
    <p:sldId id="388" r:id="rId7"/>
    <p:sldId id="380" r:id="rId8"/>
    <p:sldId id="389" r:id="rId9"/>
    <p:sldId id="393" r:id="rId10"/>
    <p:sldId id="390" r:id="rId11"/>
    <p:sldId id="391" r:id="rId12"/>
  </p:sldIdLst>
  <p:sldSz cx="9144000" cy="5143500" type="screen16x9"/>
  <p:notesSz cx="6794500" cy="99314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058967-6E09-C144-B8F8-3D7939C06B49}">
          <p14:sldIdLst>
            <p14:sldId id="382"/>
            <p14:sldId id="392"/>
            <p14:sldId id="385"/>
            <p14:sldId id="386"/>
            <p14:sldId id="387"/>
            <p14:sldId id="388"/>
            <p14:sldId id="380"/>
            <p14:sldId id="389"/>
            <p14:sldId id="393"/>
            <p14:sldId id="390"/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6C"/>
    <a:srgbClr val="CC0000"/>
    <a:srgbClr val="E5E7D4"/>
    <a:srgbClr val="C4C5A9"/>
    <a:srgbClr val="BAB187"/>
    <a:srgbClr val="103965"/>
    <a:srgbClr val="E3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>
      <p:cViewPr varScale="1">
        <p:scale>
          <a:sx n="95" d="100"/>
          <a:sy n="95" d="100"/>
        </p:scale>
        <p:origin x="69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fld id="{713CB439-8A50-4CE3-B447-7BDB013E7D0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243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51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fld id="{8A901F31-135C-44A3-9FDC-672D6C6B228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6021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3D7F1-42AD-4A98-AA2E-CBD6A868DFDE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  <p:pic>
        <p:nvPicPr>
          <p:cNvPr id="7" name="Picture 6" descr="NSM_logo_16-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008E-23BF-44AB-B0E0-B72105D0C587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F65AE-BE35-4624-9053-BA2568572EC2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1"/>
            <a:ext cx="7543800" cy="5393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988220"/>
            <a:ext cx="3695700" cy="2159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88220"/>
            <a:ext cx="3695700" cy="2159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1464-200A-4AC7-84D4-7AB9C88EB740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1"/>
            <a:ext cx="7543800" cy="5393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988220"/>
            <a:ext cx="7543800" cy="2159794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nb-NO" noProof="0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81034-B19B-4CE1-AEB3-1A58DE77827E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A29C-1B4D-4189-A025-3F6A94D73404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988220"/>
            <a:ext cx="3695700" cy="21597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88220"/>
            <a:ext cx="3695700" cy="21597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AAD8F-1E10-44DF-B063-034E6AA943F7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2998C-2FFD-4003-81BD-9B68FF00CD1D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895B0-B06A-4454-9A02-B7BC227C263D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B792C-DE1E-44F9-BB41-BF24C63F91A0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04E2-7F23-4910-B02B-EB390635A414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elsk_bakgrunn_16-9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1062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4758928"/>
            <a:ext cx="1905000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Verdana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592" y="1491630"/>
            <a:ext cx="7543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699542"/>
            <a:ext cx="7543800" cy="53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dirty="0" smtClean="0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4758928"/>
            <a:ext cx="2895600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latin typeface="Verdana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4758928"/>
            <a:ext cx="838200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latin typeface="Verdana" pitchFamily="34" charset="0"/>
              </a:defRPr>
            </a:lvl1pPr>
          </a:lstStyle>
          <a:p>
            <a:pPr>
              <a:defRPr/>
            </a:pPr>
            <a:fld id="{AAA0BF62-4667-4EE9-8C0A-399ACB56CD6F}" type="slidenum">
              <a:rPr lang="nb-NO"/>
              <a:pPr>
                <a:defRPr/>
              </a:pPr>
              <a:t>‹#›</a:t>
            </a:fld>
            <a:endParaRPr lang="nb-NO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61" r:id="rId3"/>
    <p:sldLayoutId id="2147483659" r:id="rId4"/>
    <p:sldLayoutId id="2147483662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1" r:id="rId12"/>
    <p:sldLayoutId id="214748365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000" b="1">
          <a:solidFill>
            <a:srgbClr val="00366C"/>
          </a:solidFill>
          <a:latin typeface="+mn-lt"/>
          <a:ea typeface="+mn-ea"/>
          <a:cs typeface="+mn-cs"/>
        </a:defRPr>
      </a:lvl1pPr>
      <a:lvl2pPr marL="668338" indent="-1952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600">
          <a:solidFill>
            <a:schemeClr val="tx1"/>
          </a:solidFill>
          <a:latin typeface="+mn-lt"/>
        </a:defRPr>
      </a:lvl2pPr>
      <a:lvl3pPr marL="1147763" indent="-1984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600">
          <a:solidFill>
            <a:schemeClr val="tx1"/>
          </a:solidFill>
          <a:latin typeface="+mn-lt"/>
        </a:defRPr>
      </a:lvl3pPr>
      <a:lvl4pPr marL="1524000" indent="-1524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600">
          <a:solidFill>
            <a:schemeClr val="tx1"/>
          </a:solidFill>
          <a:latin typeface="+mn-lt"/>
        </a:defRPr>
      </a:lvl4pPr>
      <a:lvl5pPr marL="2003425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6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bi2.23video.com/secret/10368756/ff3e444a09a150fedd1dc0945a8ef3e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7986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b-NO" sz="2000" dirty="0">
              <a:solidFill>
                <a:srgbClr val="00366C"/>
              </a:solidFill>
              <a:latin typeface="Cambria" panose="02040503050406030204" pitchFamily="18" charset="0"/>
            </a:endParaRPr>
          </a:p>
          <a:p>
            <a:pPr algn="ctr"/>
            <a:r>
              <a:rPr lang="nb-NO" sz="2000" dirty="0" smtClean="0">
                <a:solidFill>
                  <a:srgbClr val="00366C"/>
                </a:solidFill>
                <a:latin typeface="Cambria" panose="02040503050406030204" pitchFamily="18" charset="0"/>
              </a:rPr>
              <a:t>Martin H. Andresen</a:t>
            </a:r>
          </a:p>
          <a:p>
            <a:pPr algn="ctr"/>
            <a:r>
              <a:rPr lang="nb-NO" sz="2000" dirty="0" smtClean="0">
                <a:solidFill>
                  <a:srgbClr val="00366C"/>
                </a:solidFill>
                <a:latin typeface="Cambria" panose="02040503050406030204" pitchFamily="18" charset="0"/>
              </a:rPr>
              <a:t>@</a:t>
            </a:r>
            <a:r>
              <a:rPr lang="nb-NO" sz="2000" dirty="0" err="1" smtClean="0">
                <a:solidFill>
                  <a:srgbClr val="00366C"/>
                </a:solidFill>
                <a:latin typeface="Cambria" panose="02040503050406030204" pitchFamily="18" charset="0"/>
              </a:rPr>
              <a:t>mandresen</a:t>
            </a:r>
            <a:endParaRPr lang="nb-NO" sz="2000" dirty="0">
              <a:solidFill>
                <a:srgbClr val="00366C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9"/>
          <p:cNvSpPr/>
          <p:nvPr/>
        </p:nvSpPr>
        <p:spPr>
          <a:xfrm>
            <a:off x="-108520" y="123478"/>
            <a:ext cx="8028384" cy="864096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nb-NO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The </a:t>
            </a:r>
            <a:r>
              <a:rPr lang="nb-NO" sz="3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mYouTime</a:t>
            </a:r>
            <a:r>
              <a:rPr lang="nb-NO" sz="3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-project</a:t>
            </a:r>
            <a:endParaRPr lang="nb-NO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7574"/>
            <a:ext cx="5388806" cy="4155926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716016" y="2535040"/>
            <a:ext cx="5525143" cy="3061046"/>
          </a:xfrm>
          <a:prstGeom prst="rect">
            <a:avLst/>
          </a:prstGeom>
        </p:spPr>
        <p:txBody>
          <a:bodyPr/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000" b="1">
                <a:solidFill>
                  <a:srgbClr val="00366C"/>
                </a:solidFill>
                <a:latin typeface="+mn-lt"/>
                <a:ea typeface="+mn-ea"/>
                <a:cs typeface="+mn-cs"/>
              </a:defRPr>
            </a:lvl1pPr>
            <a:lvl2pPr marL="668338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77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24000" indent="-152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034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kern="0" dirty="0" smtClean="0">
                <a:latin typeface="Cambria" panose="02040503050406030204" pitchFamily="18" charset="0"/>
              </a:rPr>
              <a:t>Banking and Insurance studies</a:t>
            </a:r>
          </a:p>
          <a:p>
            <a:pPr lvl="1"/>
            <a:r>
              <a:rPr lang="en-US" sz="1800" b="0" kern="0" dirty="0" smtClean="0">
                <a:latin typeface="Cambria" panose="02040503050406030204" pitchFamily="18" charset="0"/>
              </a:rPr>
              <a:t>Target group: executive students</a:t>
            </a:r>
            <a:endParaRPr lang="en-US" sz="2200" kern="0" dirty="0" smtClean="0">
              <a:latin typeface="Cambria" panose="02040503050406030204" pitchFamily="18" charset="0"/>
            </a:endParaRPr>
          </a:p>
          <a:p>
            <a:r>
              <a:rPr lang="en-US" sz="2600" b="0" kern="0" dirty="0" smtClean="0">
                <a:latin typeface="Cambria" panose="02040503050406030204" pitchFamily="18" charset="0"/>
              </a:rPr>
              <a:t>Blended learning-approach</a:t>
            </a:r>
            <a:endParaRPr lang="en-US" sz="2200" b="0" kern="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200" b="0" kern="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200" b="0" kern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88" y="1492250"/>
            <a:ext cx="4861249" cy="2735263"/>
          </a:xfrm>
        </p:spPr>
      </p:pic>
    </p:spTree>
    <p:extLst>
      <p:ext uri="{BB962C8B-B14F-4D97-AF65-F5344CB8AC3E}">
        <p14:creationId xmlns:p14="http://schemas.microsoft.com/office/powerpoint/2010/main" val="21993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24544" y="1249784"/>
            <a:ext cx="7543800" cy="2978150"/>
          </a:xfrm>
          <a:prstGeom prst="rect">
            <a:avLst/>
          </a:prstGeom>
        </p:spPr>
        <p:txBody>
          <a:bodyPr/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000" b="1">
                <a:solidFill>
                  <a:srgbClr val="00366C"/>
                </a:solidFill>
                <a:latin typeface="+mn-lt"/>
                <a:ea typeface="+mn-ea"/>
                <a:cs typeface="+mn-cs"/>
              </a:defRPr>
            </a:lvl1pPr>
            <a:lvl2pPr marL="668338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77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24000" indent="-152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034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Constantia" panose="02030602050306030303" pitchFamily="18" charset="0"/>
              </a:rPr>
              <a:t>internationally recognized </a:t>
            </a:r>
            <a:r>
              <a:rPr lang="en-US" dirty="0" smtClean="0">
                <a:latin typeface="Constantia" panose="02030602050306030303" pitchFamily="18" charset="0"/>
              </a:rPr>
              <a:t>not-for-profit </a:t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>private </a:t>
            </a:r>
            <a:r>
              <a:rPr lang="en-US" dirty="0" smtClean="0">
                <a:latin typeface="Constantia" panose="02030602050306030303" pitchFamily="18" charset="0"/>
              </a:rPr>
              <a:t>institution</a:t>
            </a:r>
          </a:p>
          <a:p>
            <a:r>
              <a:rPr lang="en-US" dirty="0">
                <a:latin typeface="Constantia" panose="02030602050306030303" pitchFamily="18" charset="0"/>
              </a:rPr>
              <a:t>20.000 students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over 1200 international students.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eight </a:t>
            </a:r>
            <a:r>
              <a:rPr lang="en-US" dirty="0">
                <a:latin typeface="Constantia" panose="02030602050306030303" pitchFamily="18" charset="0"/>
              </a:rPr>
              <a:t>separate </a:t>
            </a:r>
            <a:r>
              <a:rPr lang="en-US" dirty="0" smtClean="0">
                <a:latin typeface="Constantia" panose="02030602050306030303" pitchFamily="18" charset="0"/>
              </a:rPr>
              <a:t>departments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with </a:t>
            </a:r>
            <a:r>
              <a:rPr lang="en-US" dirty="0">
                <a:latin typeface="Constantia" panose="02030602050306030303" pitchFamily="18" charset="0"/>
              </a:rPr>
              <a:t>26 research centers </a:t>
            </a:r>
            <a:endParaRPr lang="en-US" dirty="0" smtClean="0">
              <a:latin typeface="Constantia" panose="02030602050306030303" pitchFamily="18" charset="0"/>
            </a:endParaRP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dedicated </a:t>
            </a:r>
            <a:r>
              <a:rPr lang="en-US" dirty="0">
                <a:latin typeface="Constantia" panose="02030602050306030303" pitchFamily="18" charset="0"/>
              </a:rPr>
              <a:t>to business administration, marketing, </a:t>
            </a:r>
            <a:r>
              <a:rPr lang="en-US" dirty="0" smtClean="0">
                <a:latin typeface="Constantia" panose="02030602050306030303" pitchFamily="18" charset="0"/>
              </a:rPr>
              <a:t/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>ﬁnance </a:t>
            </a:r>
            <a:r>
              <a:rPr lang="en-US" dirty="0">
                <a:latin typeface="Constantia" panose="02030602050306030303" pitchFamily="18" charset="0"/>
              </a:rPr>
              <a:t>and general management. </a:t>
            </a:r>
            <a:endParaRPr lang="en-US" dirty="0" smtClean="0">
              <a:latin typeface="Constantia" panose="02030602050306030303" pitchFamily="18" charset="0"/>
            </a:endParaRPr>
          </a:p>
          <a:p>
            <a:r>
              <a:rPr lang="en-US" dirty="0" smtClean="0">
                <a:latin typeface="Constantia" panose="02030602050306030303" pitchFamily="18" charset="0"/>
              </a:rPr>
              <a:t>830 employees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417 </a:t>
            </a:r>
            <a:r>
              <a:rPr lang="en-US" dirty="0">
                <a:latin typeface="Constantia" panose="02030602050306030303" pitchFamily="18" charset="0"/>
              </a:rPr>
              <a:t>academic </a:t>
            </a:r>
            <a:r>
              <a:rPr lang="en-US" dirty="0" smtClean="0">
                <a:latin typeface="Constantia" panose="02030602050306030303" pitchFamily="18" charset="0"/>
              </a:rPr>
              <a:t>staff</a:t>
            </a:r>
          </a:p>
        </p:txBody>
      </p:sp>
      <p:sp>
        <p:nvSpPr>
          <p:cNvPr id="4" name="Rektangel 9"/>
          <p:cNvSpPr/>
          <p:nvPr/>
        </p:nvSpPr>
        <p:spPr>
          <a:xfrm>
            <a:off x="-108520" y="123478"/>
            <a:ext cx="8028384" cy="864096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nb-NO" sz="3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About</a:t>
            </a:r>
            <a:r>
              <a:rPr lang="nb-NO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BI</a:t>
            </a:r>
            <a:endParaRPr lang="nb-NO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 descr="http://www.bi.no/Grafisk-markedFiles/bildegalleri/bygg/store_bilder/BI_Nydalen235_kai_myh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78" y="-20537"/>
            <a:ext cx="30135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2.bi.no/bildegalleri/Ole_Walter_Jacobsen/bygg/b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7290"/>
            <a:ext cx="9144000" cy="6885384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 bwMode="auto">
          <a:xfrm>
            <a:off x="395536" y="771550"/>
            <a:ext cx="2664296" cy="1080120"/>
          </a:xfrm>
          <a:prstGeom prst="wedgeRoundRectCallout">
            <a:avLst/>
          </a:prstGeom>
          <a:solidFill>
            <a:schemeClr val="lt1">
              <a:alpha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The Learning Intensive Society</a:t>
            </a: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644008" y="771550"/>
            <a:ext cx="2664296" cy="1080120"/>
          </a:xfrm>
          <a:prstGeom prst="wedgeRoundRectCallout">
            <a:avLst/>
          </a:prstGeom>
          <a:solidFill>
            <a:schemeClr val="lt1">
              <a:alpha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solidFill>
                  <a:schemeClr val="tx1"/>
                </a:solidFill>
                <a:latin typeface="Cambria" panose="02040503050406030204" pitchFamily="18" charset="0"/>
              </a:rPr>
              <a:t>Micro Learning </a:t>
            </a:r>
            <a:r>
              <a:rPr lang="nb-NO" dirty="0" err="1">
                <a:solidFill>
                  <a:schemeClr val="tx1"/>
                </a:solidFill>
                <a:latin typeface="Cambria" panose="02040503050406030204" pitchFamily="18" charset="0"/>
              </a:rPr>
              <a:t>C</a:t>
            </a:r>
            <a:r>
              <a:rPr lang="nb-NO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oncepts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051720" y="2787774"/>
            <a:ext cx="2592288" cy="1008112"/>
          </a:xfrm>
          <a:prstGeom prst="wedgeRoundRectCallout">
            <a:avLst>
              <a:gd name="adj1" fmla="val -21991"/>
              <a:gd name="adj2" fmla="val -61926"/>
              <a:gd name="adj3" fmla="val 16667"/>
            </a:avLst>
          </a:prstGeom>
          <a:solidFill>
            <a:schemeClr val="lt1">
              <a:alpha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solidFill>
                  <a:schemeClr val="tx1"/>
                </a:solidFill>
                <a:latin typeface="Cambria" panose="02040503050406030204" pitchFamily="18" charset="0"/>
              </a:rPr>
              <a:t>Smartphone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emergence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084168" y="2787774"/>
            <a:ext cx="2592288" cy="1008112"/>
          </a:xfrm>
          <a:prstGeom prst="wedgeRoundRectCallout">
            <a:avLst>
              <a:gd name="adj1" fmla="val -21605"/>
              <a:gd name="adj2" fmla="val -62637"/>
              <a:gd name="adj3" fmla="val 16667"/>
            </a:avLst>
          </a:prstGeom>
          <a:solidFill>
            <a:schemeClr val="lt1">
              <a:alpha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solidFill>
                  <a:schemeClr val="tx1"/>
                </a:solidFill>
                <a:latin typeface="Cambria" panose="02040503050406030204" pitchFamily="18" charset="0"/>
              </a:rPr>
              <a:t>Project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demo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0" y="2283718"/>
            <a:ext cx="9144000" cy="72008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jb.pascoe.net.nz/var/albums/WalkingHome/05%20-%20Oslo_%20Norway%201%20-%202%20Oct%2003/10%2002%20-%2011%20old%20university%20building%20now%20the%20law%20school_%20Oslo_Norway.jpg?m=13167382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4" r="15216"/>
          <a:stretch/>
        </p:blipFill>
        <p:spPr bwMode="auto">
          <a:xfrm>
            <a:off x="35496" y="-20538"/>
            <a:ext cx="30963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caroleen.com/wp-content/uploads/2009/DSC017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r="34194" b="9051"/>
          <a:stretch/>
        </p:blipFill>
        <p:spPr bwMode="auto">
          <a:xfrm>
            <a:off x="3203848" y="-20096"/>
            <a:ext cx="3096344" cy="517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ocialmoms.wpengine.netdna-cdn.com/wp-content/uploads/2013/01/child-ipad-kid-tec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4" r="42498"/>
          <a:stretch/>
        </p:blipFill>
        <p:spPr bwMode="auto">
          <a:xfrm>
            <a:off x="6372199" y="-20538"/>
            <a:ext cx="273630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9"/>
          <p:cNvSpPr/>
          <p:nvPr/>
        </p:nvSpPr>
        <p:spPr>
          <a:xfrm>
            <a:off x="6012160" y="3579862"/>
            <a:ext cx="3312368" cy="864096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nb-NO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Micro</a:t>
            </a:r>
            <a:endParaRPr lang="nb-NO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ktangel 9"/>
          <p:cNvSpPr/>
          <p:nvPr/>
        </p:nvSpPr>
        <p:spPr>
          <a:xfrm>
            <a:off x="2987824" y="-20538"/>
            <a:ext cx="3528392" cy="864096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nb-NO" sz="3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Meso</a:t>
            </a:r>
            <a:endParaRPr lang="nb-NO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ktangel 9"/>
          <p:cNvSpPr/>
          <p:nvPr/>
        </p:nvSpPr>
        <p:spPr>
          <a:xfrm>
            <a:off x="-108520" y="3579862"/>
            <a:ext cx="3384376" cy="864096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nb-NO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Macro</a:t>
            </a:r>
            <a:endParaRPr lang="nb-NO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1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41151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How can we use</a:t>
            </a:r>
          </a:p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 </a:t>
            </a:r>
          </a:p>
          <a:p>
            <a:pPr algn="ctr"/>
            <a:endParaRPr lang="en-US" sz="3600" dirty="0" smtClean="0">
              <a:latin typeface="Cambria" panose="02040503050406030204" pitchFamily="18" charset="0"/>
            </a:endParaRPr>
          </a:p>
          <a:p>
            <a:pPr algn="ctr"/>
            <a:endParaRPr lang="en-US" sz="3600" dirty="0" smtClean="0">
              <a:latin typeface="Cambria" panose="02040503050406030204" pitchFamily="18" charset="0"/>
            </a:endParaRPr>
          </a:p>
          <a:p>
            <a:pPr algn="ctr"/>
            <a:endParaRPr lang="en-US" sz="3600" dirty="0" smtClean="0">
              <a:latin typeface="Cambria" panose="02040503050406030204" pitchFamily="18" charset="0"/>
            </a:endParaRPr>
          </a:p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in a learning context?</a:t>
            </a:r>
            <a:endParaRPr lang="en-US" sz="3600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http://simpleicon.com/wp-content/uploads/iph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203598"/>
            <a:ext cx="1972543" cy="19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7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9"/>
          <p:cNvSpPr/>
          <p:nvPr/>
        </p:nvSpPr>
        <p:spPr>
          <a:xfrm>
            <a:off x="-108520" y="123478"/>
            <a:ext cx="8028384" cy="864096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nb-NO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Micro Learning</a:t>
            </a:r>
            <a:endParaRPr lang="nb-NO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98985" y="1238896"/>
            <a:ext cx="5525143" cy="3061046"/>
          </a:xfrm>
          <a:prstGeom prst="rect">
            <a:avLst/>
          </a:prstGeom>
        </p:spPr>
        <p:txBody>
          <a:bodyPr/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000" b="1">
                <a:solidFill>
                  <a:srgbClr val="00366C"/>
                </a:solidFill>
                <a:latin typeface="+mn-lt"/>
                <a:ea typeface="+mn-ea"/>
                <a:cs typeface="+mn-cs"/>
              </a:defRPr>
            </a:lvl1pPr>
            <a:lvl2pPr marL="668338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77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24000" indent="-152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034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b="0" kern="0" dirty="0">
                <a:latin typeface="Cambria" panose="02040503050406030204" pitchFamily="18" charset="0"/>
              </a:rPr>
              <a:t>Learning is broken down into fragments: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kern="0" dirty="0">
                <a:latin typeface="Cambria" panose="02040503050406030204" pitchFamily="18" charset="0"/>
              </a:rPr>
              <a:t>Extremely short and focused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kern="0" dirty="0">
                <a:latin typeface="Cambria" panose="02040503050406030204" pitchFamily="18" charset="0"/>
              </a:rPr>
              <a:t>Minutes &amp; seconds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kern="0" dirty="0">
                <a:latin typeface="Cambria" panose="02040503050406030204" pitchFamily="18" charset="0"/>
              </a:rPr>
              <a:t>Keywords &amp; headlines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kern="0" dirty="0">
                <a:latin typeface="Cambria" panose="02040503050406030204" pitchFamily="18" charset="0"/>
              </a:rPr>
              <a:t>Distributed environments</a:t>
            </a:r>
          </a:p>
        </p:txBody>
      </p:sp>
      <p:pic>
        <p:nvPicPr>
          <p:cNvPr id="5" name="Picture 4" descr="http://4.bp.blogspot.com/-uB2ICRazoN4/UISGKfe8bLI/AAAAAAAAA6E/FZpjk1otLZA/s1600/ab_blog_3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r="21806"/>
          <a:stretch/>
        </p:blipFill>
        <p:spPr bwMode="auto">
          <a:xfrm>
            <a:off x="5364088" y="994336"/>
            <a:ext cx="3779912" cy="33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echinasia.com/techinasia/wp-content/uploads/2010/01/know_your_140_character_limits_twitter_equation_binder-p127370771924826451f72cc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8180"/>
            <a:ext cx="3419871" cy="34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9"/>
          <p:cNvSpPr/>
          <p:nvPr/>
        </p:nvSpPr>
        <p:spPr>
          <a:xfrm>
            <a:off x="-108520" y="123478"/>
            <a:ext cx="8028384" cy="864096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nb-NO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Think </a:t>
            </a:r>
            <a:r>
              <a:rPr lang="nb-NO" sz="3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Twitter</a:t>
            </a:r>
            <a:endParaRPr lang="nb-NO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98985" y="1238896"/>
            <a:ext cx="5525143" cy="3061046"/>
          </a:xfrm>
          <a:prstGeom prst="rect">
            <a:avLst/>
          </a:prstGeom>
        </p:spPr>
        <p:txBody>
          <a:bodyPr/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000" b="1">
                <a:solidFill>
                  <a:srgbClr val="00366C"/>
                </a:solidFill>
                <a:latin typeface="+mn-lt"/>
                <a:ea typeface="+mn-ea"/>
                <a:cs typeface="+mn-cs"/>
              </a:defRPr>
            </a:lvl1pPr>
            <a:lvl2pPr marL="668338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77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24000" indent="-152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034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b="0" kern="0" dirty="0" smtClean="0">
                <a:latin typeface="Cambria" panose="02040503050406030204" pitchFamily="18" charset="0"/>
              </a:rPr>
              <a:t>Amount of information is restricted</a:t>
            </a:r>
          </a:p>
          <a:p>
            <a:pPr marL="0" indent="0">
              <a:buNone/>
            </a:pPr>
            <a:endParaRPr lang="en-US" sz="2200" b="0" kern="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b="0" kern="0" dirty="0" smtClean="0">
                <a:latin typeface="Cambria" panose="02040503050406030204" pitchFamily="18" charset="0"/>
              </a:rPr>
              <a:t>Forces authors to focus content</a:t>
            </a:r>
          </a:p>
          <a:p>
            <a:pPr marL="0" indent="0">
              <a:buNone/>
            </a:pPr>
            <a:endParaRPr lang="en-US" sz="2200" b="0" kern="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b="0" kern="0" dirty="0" smtClean="0">
                <a:latin typeface="Cambria" panose="02040503050406030204" pitchFamily="18" charset="0"/>
              </a:rPr>
              <a:t>More predictable and easy to digest for the receiver</a:t>
            </a:r>
          </a:p>
        </p:txBody>
      </p:sp>
    </p:spTree>
    <p:extLst>
      <p:ext uri="{BB962C8B-B14F-4D97-AF65-F5344CB8AC3E}">
        <p14:creationId xmlns:p14="http://schemas.microsoft.com/office/powerpoint/2010/main" val="33469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9"/>
          <p:cNvSpPr/>
          <p:nvPr/>
        </p:nvSpPr>
        <p:spPr>
          <a:xfrm>
            <a:off x="-108520" y="123478"/>
            <a:ext cx="8028384" cy="864096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Micro Learning vs. Traditional Learning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28" y="1010852"/>
            <a:ext cx="6493345" cy="35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2.bi.no/bildegalleri/Ole_Walter_Jacobsen/bygg/b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7290"/>
            <a:ext cx="9144000" cy="6885384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 bwMode="auto">
          <a:xfrm>
            <a:off x="395536" y="771550"/>
            <a:ext cx="2664296" cy="1080120"/>
          </a:xfrm>
          <a:prstGeom prst="wedgeRoundRectCallout">
            <a:avLst/>
          </a:prstGeom>
          <a:solidFill>
            <a:schemeClr val="lt1">
              <a:alpha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rgbClr val="00366C"/>
                </a:solidFill>
                <a:latin typeface="Cambria" panose="02040503050406030204" pitchFamily="18" charset="0"/>
              </a:rPr>
              <a:t>The Learning Intensive Society</a:t>
            </a: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644008" y="771550"/>
            <a:ext cx="2664296" cy="1080120"/>
          </a:xfrm>
          <a:prstGeom prst="wedgeRoundRectCallout">
            <a:avLst/>
          </a:prstGeom>
          <a:solidFill>
            <a:schemeClr val="lt1">
              <a:alpha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solidFill>
                  <a:srgbClr val="00366C"/>
                </a:solidFill>
                <a:latin typeface="Cambria" panose="02040503050406030204" pitchFamily="18" charset="0"/>
              </a:rPr>
              <a:t>Micro Learning </a:t>
            </a:r>
            <a:r>
              <a:rPr lang="nb-NO" dirty="0" err="1">
                <a:solidFill>
                  <a:srgbClr val="00366C"/>
                </a:solidFill>
                <a:latin typeface="Cambria" panose="02040503050406030204" pitchFamily="18" charset="0"/>
              </a:rPr>
              <a:t>C</a:t>
            </a:r>
            <a:r>
              <a:rPr lang="nb-NO" dirty="0" err="1" smtClean="0">
                <a:solidFill>
                  <a:srgbClr val="00366C"/>
                </a:solidFill>
                <a:latin typeface="Cambria" panose="02040503050406030204" pitchFamily="18" charset="0"/>
              </a:rPr>
              <a:t>oncepts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rgbClr val="00366C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051720" y="2787774"/>
            <a:ext cx="2592288" cy="1008112"/>
          </a:xfrm>
          <a:prstGeom prst="wedgeRoundRectCallout">
            <a:avLst>
              <a:gd name="adj1" fmla="val -21991"/>
              <a:gd name="adj2" fmla="val -61926"/>
              <a:gd name="adj3" fmla="val 16667"/>
            </a:avLst>
          </a:prstGeom>
          <a:solidFill>
            <a:schemeClr val="lt1">
              <a:alpha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solidFill>
                  <a:srgbClr val="00366C"/>
                </a:solidFill>
                <a:latin typeface="Cambria" panose="02040503050406030204" pitchFamily="18" charset="0"/>
              </a:rPr>
              <a:t>Smartphone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err="1" smtClean="0">
                <a:solidFill>
                  <a:srgbClr val="00366C"/>
                </a:solidFill>
                <a:latin typeface="Cambria" panose="02040503050406030204" pitchFamily="18" charset="0"/>
              </a:rPr>
              <a:t>emergence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rgbClr val="00366C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084168" y="2787774"/>
            <a:ext cx="2592288" cy="1008112"/>
          </a:xfrm>
          <a:prstGeom prst="wedgeRoundRectCallout">
            <a:avLst>
              <a:gd name="adj1" fmla="val -21605"/>
              <a:gd name="adj2" fmla="val -62637"/>
              <a:gd name="adj3" fmla="val 16667"/>
            </a:avLst>
          </a:prstGeom>
          <a:solidFill>
            <a:schemeClr val="lt1">
              <a:alpha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solidFill>
                  <a:schemeClr val="tx1"/>
                </a:solidFill>
                <a:latin typeface="Cambria" panose="02040503050406030204" pitchFamily="18" charset="0"/>
              </a:rPr>
              <a:t>Project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demo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0" y="2283718"/>
            <a:ext cx="9144000" cy="72008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4475</TotalTime>
  <Words>107</Words>
  <Application>Microsoft Office PowerPoint</Application>
  <PresentationFormat>On-screen Show (16:9)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</vt:lpstr>
      <vt:lpstr>Constantia</vt:lpstr>
      <vt:lpstr>Times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 Norwegian Business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Andresen, Martin Henrik</dc:creator>
  <cp:lastModifiedBy>Andresen, Martin Henrik</cp:lastModifiedBy>
  <cp:revision>24</cp:revision>
  <cp:lastPrinted>2003-01-16T12:32:08Z</cp:lastPrinted>
  <dcterms:created xsi:type="dcterms:W3CDTF">2014-11-25T21:21:04Z</dcterms:created>
  <dcterms:modified xsi:type="dcterms:W3CDTF">2014-12-01T10:21:13Z</dcterms:modified>
</cp:coreProperties>
</file>