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57" r:id="rId4"/>
    <p:sldId id="271" r:id="rId5"/>
    <p:sldId id="270" r:id="rId6"/>
    <p:sldId id="258" r:id="rId7"/>
    <p:sldId id="273" r:id="rId8"/>
    <p:sldId id="274" r:id="rId9"/>
    <p:sldId id="267" r:id="rId10"/>
    <p:sldId id="275" r:id="rId11"/>
    <p:sldId id="268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E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Spring 2009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Hum and So Sci</c:v>
                </c:pt>
                <c:pt idx="1">
                  <c:v>Business</c:v>
                </c:pt>
                <c:pt idx="2">
                  <c:v>Education</c:v>
                </c:pt>
                <c:pt idx="3">
                  <c:v>Health </c:v>
                </c:pt>
                <c:pt idx="4">
                  <c:v>Art</c:v>
                </c:pt>
                <c:pt idx="5">
                  <c:v>Math and Science</c:v>
                </c:pt>
                <c:pt idx="6">
                  <c:v>UC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38</c:v>
                </c:pt>
                <c:pt idx="1">
                  <c:v>43</c:v>
                </c:pt>
                <c:pt idx="2">
                  <c:v>6</c:v>
                </c:pt>
                <c:pt idx="3">
                  <c:v>5</c:v>
                </c:pt>
                <c:pt idx="4">
                  <c:v>0</c:v>
                </c:pt>
                <c:pt idx="5">
                  <c:v>13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Fall 2009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Hum and So Sci</c:v>
                </c:pt>
                <c:pt idx="1">
                  <c:v>Business</c:v>
                </c:pt>
                <c:pt idx="2">
                  <c:v>Education</c:v>
                </c:pt>
                <c:pt idx="3">
                  <c:v>Health </c:v>
                </c:pt>
                <c:pt idx="4">
                  <c:v>Art</c:v>
                </c:pt>
                <c:pt idx="5">
                  <c:v>Math and Science</c:v>
                </c:pt>
                <c:pt idx="6">
                  <c:v>UC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45</c:v>
                </c:pt>
                <c:pt idx="1">
                  <c:v>47</c:v>
                </c:pt>
                <c:pt idx="2">
                  <c:v>5</c:v>
                </c:pt>
                <c:pt idx="3">
                  <c:v>6</c:v>
                </c:pt>
                <c:pt idx="4">
                  <c:v>1</c:v>
                </c:pt>
                <c:pt idx="5">
                  <c:v>28</c:v>
                </c:pt>
                <c:pt idx="6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Spring 2010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Hum and So Sci</c:v>
                </c:pt>
                <c:pt idx="1">
                  <c:v>Business</c:v>
                </c:pt>
                <c:pt idx="2">
                  <c:v>Education</c:v>
                </c:pt>
                <c:pt idx="3">
                  <c:v>Health </c:v>
                </c:pt>
                <c:pt idx="4">
                  <c:v>Art</c:v>
                </c:pt>
                <c:pt idx="5">
                  <c:v>Math and Science</c:v>
                </c:pt>
                <c:pt idx="6">
                  <c:v>UC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58</c:v>
                </c:pt>
                <c:pt idx="1">
                  <c:v>48</c:v>
                </c:pt>
                <c:pt idx="2">
                  <c:v>8</c:v>
                </c:pt>
                <c:pt idx="3">
                  <c:v>9</c:v>
                </c:pt>
                <c:pt idx="4">
                  <c:v>2</c:v>
                </c:pt>
                <c:pt idx="5">
                  <c:v>26</c:v>
                </c:pt>
                <c:pt idx="6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Fall 2010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Hum and So Sci</c:v>
                </c:pt>
                <c:pt idx="1">
                  <c:v>Business</c:v>
                </c:pt>
                <c:pt idx="2">
                  <c:v>Education</c:v>
                </c:pt>
                <c:pt idx="3">
                  <c:v>Health </c:v>
                </c:pt>
                <c:pt idx="4">
                  <c:v>Art</c:v>
                </c:pt>
                <c:pt idx="5">
                  <c:v>Math and Science</c:v>
                </c:pt>
                <c:pt idx="6">
                  <c:v>UC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59</c:v>
                </c:pt>
                <c:pt idx="1">
                  <c:v>43</c:v>
                </c:pt>
                <c:pt idx="2">
                  <c:v>6</c:v>
                </c:pt>
                <c:pt idx="3">
                  <c:v>8</c:v>
                </c:pt>
                <c:pt idx="4">
                  <c:v>3</c:v>
                </c:pt>
                <c:pt idx="5">
                  <c:v>19</c:v>
                </c:pt>
                <c:pt idx="6">
                  <c:v>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Spring 2011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Hum and So Sci</c:v>
                </c:pt>
                <c:pt idx="1">
                  <c:v>Business</c:v>
                </c:pt>
                <c:pt idx="2">
                  <c:v>Education</c:v>
                </c:pt>
                <c:pt idx="3">
                  <c:v>Health </c:v>
                </c:pt>
                <c:pt idx="4">
                  <c:v>Art</c:v>
                </c:pt>
                <c:pt idx="5">
                  <c:v>Math and Science</c:v>
                </c:pt>
                <c:pt idx="6">
                  <c:v>UC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71</c:v>
                </c:pt>
                <c:pt idx="1">
                  <c:v>46</c:v>
                </c:pt>
                <c:pt idx="2">
                  <c:v>10</c:v>
                </c:pt>
                <c:pt idx="3">
                  <c:v>4</c:v>
                </c:pt>
                <c:pt idx="4">
                  <c:v>4</c:v>
                </c:pt>
                <c:pt idx="5">
                  <c:v>25</c:v>
                </c:pt>
                <c:pt idx="6">
                  <c:v>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Fall 2011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Hum and So Sci</c:v>
                </c:pt>
                <c:pt idx="1">
                  <c:v>Business</c:v>
                </c:pt>
                <c:pt idx="2">
                  <c:v>Education</c:v>
                </c:pt>
                <c:pt idx="3">
                  <c:v>Health </c:v>
                </c:pt>
                <c:pt idx="4">
                  <c:v>Art</c:v>
                </c:pt>
                <c:pt idx="5">
                  <c:v>Math and Science</c:v>
                </c:pt>
                <c:pt idx="6">
                  <c:v>UC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79</c:v>
                </c:pt>
                <c:pt idx="1">
                  <c:v>37</c:v>
                </c:pt>
                <c:pt idx="2">
                  <c:v>10</c:v>
                </c:pt>
                <c:pt idx="3">
                  <c:v>6</c:v>
                </c:pt>
                <c:pt idx="4">
                  <c:v>5</c:v>
                </c:pt>
                <c:pt idx="5">
                  <c:v>24</c:v>
                </c:pt>
                <c:pt idx="6">
                  <c:v>6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Spring 2012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Hum and So Sci</c:v>
                </c:pt>
                <c:pt idx="1">
                  <c:v>Business</c:v>
                </c:pt>
                <c:pt idx="2">
                  <c:v>Education</c:v>
                </c:pt>
                <c:pt idx="3">
                  <c:v>Health </c:v>
                </c:pt>
                <c:pt idx="4">
                  <c:v>Art</c:v>
                </c:pt>
                <c:pt idx="5">
                  <c:v>Math and Science</c:v>
                </c:pt>
                <c:pt idx="6">
                  <c:v>UC</c:v>
                </c:pt>
              </c:strCache>
            </c:strRef>
          </c:cat>
          <c:val>
            <c:numRef>
              <c:f>Sheet1!$H$2:$H$8</c:f>
              <c:numCache>
                <c:formatCode>General</c:formatCode>
                <c:ptCount val="7"/>
                <c:pt idx="0">
                  <c:v>89</c:v>
                </c:pt>
                <c:pt idx="1">
                  <c:v>48</c:v>
                </c:pt>
                <c:pt idx="2">
                  <c:v>11</c:v>
                </c:pt>
                <c:pt idx="3">
                  <c:v>10</c:v>
                </c:pt>
                <c:pt idx="4">
                  <c:v>6</c:v>
                </c:pt>
                <c:pt idx="5">
                  <c:v>15</c:v>
                </c:pt>
                <c:pt idx="6">
                  <c:v>10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Fall 2012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Hum and So Sci</c:v>
                </c:pt>
                <c:pt idx="1">
                  <c:v>Business</c:v>
                </c:pt>
                <c:pt idx="2">
                  <c:v>Education</c:v>
                </c:pt>
                <c:pt idx="3">
                  <c:v>Health </c:v>
                </c:pt>
                <c:pt idx="4">
                  <c:v>Art</c:v>
                </c:pt>
                <c:pt idx="5">
                  <c:v>Math and Science</c:v>
                </c:pt>
                <c:pt idx="6">
                  <c:v>UC</c:v>
                </c:pt>
              </c:strCache>
            </c:strRef>
          </c:cat>
          <c:val>
            <c:numRef>
              <c:f>Sheet1!$I$2:$I$8</c:f>
              <c:numCache>
                <c:formatCode>General</c:formatCode>
                <c:ptCount val="7"/>
                <c:pt idx="0">
                  <c:v>93</c:v>
                </c:pt>
                <c:pt idx="1">
                  <c:v>53</c:v>
                </c:pt>
                <c:pt idx="2">
                  <c:v>40</c:v>
                </c:pt>
                <c:pt idx="3">
                  <c:v>15</c:v>
                </c:pt>
                <c:pt idx="4">
                  <c:v>7</c:v>
                </c:pt>
                <c:pt idx="5">
                  <c:v>14</c:v>
                </c:pt>
                <c:pt idx="6">
                  <c:v>11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Spring 2013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Hum and So Sci</c:v>
                </c:pt>
                <c:pt idx="1">
                  <c:v>Business</c:v>
                </c:pt>
                <c:pt idx="2">
                  <c:v>Education</c:v>
                </c:pt>
                <c:pt idx="3">
                  <c:v>Health </c:v>
                </c:pt>
                <c:pt idx="4">
                  <c:v>Art</c:v>
                </c:pt>
                <c:pt idx="5">
                  <c:v>Math and Science</c:v>
                </c:pt>
                <c:pt idx="6">
                  <c:v>UC</c:v>
                </c:pt>
              </c:strCache>
            </c:strRef>
          </c:cat>
          <c:val>
            <c:numRef>
              <c:f>Sheet1!$J$2:$J$8</c:f>
              <c:numCache>
                <c:formatCode>General</c:formatCode>
                <c:ptCount val="7"/>
                <c:pt idx="0">
                  <c:v>103</c:v>
                </c:pt>
                <c:pt idx="1">
                  <c:v>55</c:v>
                </c:pt>
                <c:pt idx="2">
                  <c:v>36</c:v>
                </c:pt>
                <c:pt idx="3">
                  <c:v>13</c:v>
                </c:pt>
                <c:pt idx="4">
                  <c:v>8</c:v>
                </c:pt>
                <c:pt idx="5">
                  <c:v>12</c:v>
                </c:pt>
                <c:pt idx="6">
                  <c:v>13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Fall 2013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Hum and So Sci</c:v>
                </c:pt>
                <c:pt idx="1">
                  <c:v>Business</c:v>
                </c:pt>
                <c:pt idx="2">
                  <c:v>Education</c:v>
                </c:pt>
                <c:pt idx="3">
                  <c:v>Health </c:v>
                </c:pt>
                <c:pt idx="4">
                  <c:v>Art</c:v>
                </c:pt>
                <c:pt idx="5">
                  <c:v>Math and Science</c:v>
                </c:pt>
                <c:pt idx="6">
                  <c:v>UC</c:v>
                </c:pt>
              </c:strCache>
            </c:strRef>
          </c:cat>
          <c:val>
            <c:numRef>
              <c:f>Sheet1!$K$2:$K$8</c:f>
              <c:numCache>
                <c:formatCode>General</c:formatCode>
                <c:ptCount val="7"/>
                <c:pt idx="0">
                  <c:v>109</c:v>
                </c:pt>
                <c:pt idx="1">
                  <c:v>57</c:v>
                </c:pt>
                <c:pt idx="2">
                  <c:v>62</c:v>
                </c:pt>
                <c:pt idx="3">
                  <c:v>17</c:v>
                </c:pt>
                <c:pt idx="4">
                  <c:v>9</c:v>
                </c:pt>
                <c:pt idx="5">
                  <c:v>12</c:v>
                </c:pt>
                <c:pt idx="6">
                  <c:v>14</c:v>
                </c:pt>
              </c:numCache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Spring 2014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Hum and So Sci</c:v>
                </c:pt>
                <c:pt idx="1">
                  <c:v>Business</c:v>
                </c:pt>
                <c:pt idx="2">
                  <c:v>Education</c:v>
                </c:pt>
                <c:pt idx="3">
                  <c:v>Health </c:v>
                </c:pt>
                <c:pt idx="4">
                  <c:v>Art</c:v>
                </c:pt>
                <c:pt idx="5">
                  <c:v>Math and Science</c:v>
                </c:pt>
                <c:pt idx="6">
                  <c:v>UC</c:v>
                </c:pt>
              </c:strCache>
            </c:strRef>
          </c:cat>
          <c:val>
            <c:numRef>
              <c:f>Sheet1!$L$2:$L$8</c:f>
              <c:numCache>
                <c:formatCode>General</c:formatCode>
                <c:ptCount val="7"/>
                <c:pt idx="0">
                  <c:v>114</c:v>
                </c:pt>
                <c:pt idx="1">
                  <c:v>66</c:v>
                </c:pt>
                <c:pt idx="2">
                  <c:v>73</c:v>
                </c:pt>
                <c:pt idx="3">
                  <c:v>20</c:v>
                </c:pt>
                <c:pt idx="4">
                  <c:v>13</c:v>
                </c:pt>
                <c:pt idx="5">
                  <c:v>15</c:v>
                </c:pt>
                <c:pt idx="6">
                  <c:v>15</c:v>
                </c:pt>
              </c:numCache>
            </c:numRef>
          </c:val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Fall 2014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Hum and So Sci</c:v>
                </c:pt>
                <c:pt idx="1">
                  <c:v>Business</c:v>
                </c:pt>
                <c:pt idx="2">
                  <c:v>Education</c:v>
                </c:pt>
                <c:pt idx="3">
                  <c:v>Health </c:v>
                </c:pt>
                <c:pt idx="4">
                  <c:v>Art</c:v>
                </c:pt>
                <c:pt idx="5">
                  <c:v>Math and Science</c:v>
                </c:pt>
                <c:pt idx="6">
                  <c:v>UC</c:v>
                </c:pt>
              </c:strCache>
            </c:strRef>
          </c:cat>
          <c:val>
            <c:numRef>
              <c:f>Sheet1!$M$2:$M$8</c:f>
              <c:numCache>
                <c:formatCode>General</c:formatCode>
                <c:ptCount val="7"/>
                <c:pt idx="0">
                  <c:v>128</c:v>
                </c:pt>
                <c:pt idx="1">
                  <c:v>68</c:v>
                </c:pt>
                <c:pt idx="2">
                  <c:v>97</c:v>
                </c:pt>
                <c:pt idx="3">
                  <c:v>25</c:v>
                </c:pt>
                <c:pt idx="4">
                  <c:v>13</c:v>
                </c:pt>
                <c:pt idx="5">
                  <c:v>22</c:v>
                </c:pt>
                <c:pt idx="6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741312"/>
        <c:axId val="61751296"/>
      </c:barChart>
      <c:catAx>
        <c:axId val="61741312"/>
        <c:scaling>
          <c:orientation val="minMax"/>
        </c:scaling>
        <c:delete val="0"/>
        <c:axPos val="b"/>
        <c:majorTickMark val="out"/>
        <c:minorTickMark val="none"/>
        <c:tickLblPos val="nextTo"/>
        <c:crossAx val="61751296"/>
        <c:crosses val="autoZero"/>
        <c:auto val="1"/>
        <c:lblAlgn val="ctr"/>
        <c:lblOffset val="100"/>
        <c:noMultiLvlLbl val="0"/>
      </c:catAx>
      <c:valAx>
        <c:axId val="61751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7413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2C085-EEC9-4252-9679-EBA0AD802518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8D149-8457-4F6D-BEB2-8F59EB27D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0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D149-8457-4F6D-BEB2-8F59EB27D1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99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D149-8457-4F6D-BEB2-8F59EB27D1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58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D149-8457-4F6D-BEB2-8F59EB27D1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58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D295-FFF7-4823-8C19-9A773CDC4E5B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9321-C17F-492C-B064-5EB41FCB6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80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D295-FFF7-4823-8C19-9A773CDC4E5B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9321-C17F-492C-B064-5EB41FCB6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D295-FFF7-4823-8C19-9A773CDC4E5B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9321-C17F-492C-B064-5EB41FCB6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4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D295-FFF7-4823-8C19-9A773CDC4E5B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9321-C17F-492C-B064-5EB41FCB6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3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D295-FFF7-4823-8C19-9A773CDC4E5B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9321-C17F-492C-B064-5EB41FCB6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4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D295-FFF7-4823-8C19-9A773CDC4E5B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9321-C17F-492C-B064-5EB41FCB6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5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D295-FFF7-4823-8C19-9A773CDC4E5B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9321-C17F-492C-B064-5EB41FCB6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5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D295-FFF7-4823-8C19-9A773CDC4E5B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9321-C17F-492C-B064-5EB41FCB6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9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D295-FFF7-4823-8C19-9A773CDC4E5B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9321-C17F-492C-B064-5EB41FCB6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0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D295-FFF7-4823-8C19-9A773CDC4E5B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9321-C17F-492C-B064-5EB41FCB6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1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D295-FFF7-4823-8C19-9A773CDC4E5B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9321-C17F-492C-B064-5EB41FCB6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4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ED295-FFF7-4823-8C19-9A773CDC4E5B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B9321-C17F-492C-B064-5EB41FCB6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5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7772400" cy="5029199"/>
          </a:xfrm>
        </p:spPr>
        <p:txBody>
          <a:bodyPr>
            <a:noAutofit/>
          </a:bodyPr>
          <a:lstStyle/>
          <a:p>
            <a:r>
              <a:rPr lang="en-US" sz="3600" dirty="0" smtClean="0"/>
              <a:t>We Have a Winner! </a:t>
            </a:r>
            <a:br>
              <a:rPr lang="en-US" sz="3600" dirty="0" smtClean="0"/>
            </a:br>
            <a:r>
              <a:rPr lang="en-US" sz="3600" dirty="0" smtClean="0"/>
              <a:t>Faculty </a:t>
            </a:r>
            <a:r>
              <a:rPr lang="en-US" sz="3600" smtClean="0"/>
              <a:t>Build/Faculty Teach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Trounces </a:t>
            </a:r>
            <a:br>
              <a:rPr lang="en-US" sz="3600" dirty="0" smtClean="0"/>
            </a:br>
            <a:r>
              <a:rPr lang="en-US" sz="3600" dirty="0" smtClean="0"/>
              <a:t>Instructional Designer </a:t>
            </a:r>
            <a:br>
              <a:rPr lang="en-US" sz="3600" dirty="0" smtClean="0"/>
            </a:br>
            <a:r>
              <a:rPr lang="en-US" sz="3600" dirty="0" smtClean="0"/>
              <a:t>Build/Faculty Teach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By Dr. Tamara Powell</a:t>
            </a:r>
            <a:br>
              <a:rPr lang="en-US" sz="2400" dirty="0" smtClean="0"/>
            </a:br>
            <a:r>
              <a:rPr lang="en-US" sz="2400" dirty="0" smtClean="0"/>
              <a:t>Director, College of Humanities and Social Sciences </a:t>
            </a:r>
            <a:br>
              <a:rPr lang="en-US" sz="2400" dirty="0" smtClean="0"/>
            </a:br>
            <a:r>
              <a:rPr lang="en-US" sz="2400" dirty="0" smtClean="0"/>
              <a:t>Office of Distance Education,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Kennesaw State University,  Kennesaw, Georgia, USA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97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Conclusion--More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373563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2800" dirty="0" smtClean="0"/>
              <a:t>Clear winner in terms of quantity: The consistent, sustained building and teaching of online courses comes from the faculty build/faculty teach model.</a:t>
            </a:r>
          </a:p>
          <a:p>
            <a:pPr>
              <a:buBlip>
                <a:blip r:embed="rId3"/>
              </a:buBlip>
            </a:pPr>
            <a:r>
              <a:rPr lang="en-US" sz="2800" dirty="0"/>
              <a:t> </a:t>
            </a:r>
            <a:r>
              <a:rPr lang="en-US" sz="2800" dirty="0" smtClean="0"/>
              <a:t>No question from the data that the model we are using in our college, which some in our university advocate against, has led to more course creation.</a:t>
            </a:r>
          </a:p>
        </p:txBody>
      </p:sp>
    </p:spTree>
    <p:extLst>
      <p:ext uri="{BB962C8B-B14F-4D97-AF65-F5344CB8AC3E}">
        <p14:creationId xmlns:p14="http://schemas.microsoft.com/office/powerpoint/2010/main" val="369912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Conclusion—More and Better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373563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2800" dirty="0" smtClean="0"/>
              <a:t>Tentative conclusion, pending future research is that faculty build/faculty teach is a winner in terms of quality, as well.</a:t>
            </a:r>
          </a:p>
          <a:p>
            <a:pPr>
              <a:buBlip>
                <a:blip r:embed="rId3"/>
              </a:buBlip>
            </a:pPr>
            <a:r>
              <a:rPr lang="en-US" sz="2800" dirty="0"/>
              <a:t> </a:t>
            </a:r>
            <a:r>
              <a:rPr lang="en-US" sz="2800" dirty="0" smtClean="0"/>
              <a:t>I have served as a reviewer of courses across the college. It is my strong impression that, on average, these faculty designed courses are superior to instructional designer created courses.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17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95400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971800"/>
            <a:ext cx="5181600" cy="2239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Questions?</a:t>
            </a:r>
            <a:endParaRPr lang="en-US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95850"/>
            <a:ext cx="2324100" cy="186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0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is Kennesaw State University?</a:t>
            </a:r>
            <a:endParaRPr lang="en-US" dirty="0"/>
          </a:p>
        </p:txBody>
      </p:sp>
      <p:pic>
        <p:nvPicPr>
          <p:cNvPr id="1026" name="Picture 2" descr="http://www.mapofus.org/wp-content/uploads/2013/09/us-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3999"/>
            <a:ext cx="7772400" cy="492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6477000" y="4724400"/>
            <a:ext cx="152400" cy="152400"/>
          </a:xfrm>
          <a:prstGeom prst="star5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657600" y="3352800"/>
            <a:ext cx="2667000" cy="1371600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1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E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Overview/Context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/>
              <a:t>KSU established in 1963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30,000 students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No space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469 </a:t>
            </a:r>
            <a:r>
              <a:rPr lang="en-US" dirty="0" err="1" smtClean="0"/>
              <a:t>weblearners</a:t>
            </a:r>
            <a:endParaRPr lang="en-US" dirty="0" smtClean="0"/>
          </a:p>
          <a:p>
            <a:pPr>
              <a:buBlip>
                <a:blip r:embed="rId3"/>
              </a:buBlip>
            </a:pPr>
            <a:r>
              <a:rPr lang="en-US" dirty="0" smtClean="0"/>
              <a:t>5,092 seats in hybrid/blended </a:t>
            </a:r>
          </a:p>
          <a:p>
            <a:pPr marL="0" indent="0">
              <a:buNone/>
            </a:pPr>
            <a:r>
              <a:rPr lang="en-US" dirty="0" smtClean="0"/>
              <a:t>courses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10,730 seats in online courses</a:t>
            </a:r>
          </a:p>
          <a:p>
            <a:pPr>
              <a:buBlip>
                <a:blip r:embed="rId3"/>
              </a:buBlip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0"/>
            <a:ext cx="230505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0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E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Overview/Context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/>
              <a:t>9 colleges </a:t>
            </a:r>
          </a:p>
          <a:p>
            <a:pPr lvl="1">
              <a:buBlip>
                <a:blip r:embed="rId4"/>
              </a:buBlip>
            </a:pPr>
            <a:r>
              <a:rPr lang="en-US" dirty="0"/>
              <a:t> </a:t>
            </a:r>
            <a:r>
              <a:rPr lang="en-US" dirty="0" smtClean="0"/>
              <a:t>Humanities and Social Sciences</a:t>
            </a:r>
          </a:p>
          <a:p>
            <a:pPr lvl="1">
              <a:buBlip>
                <a:blip r:embed="rId4"/>
              </a:buBlip>
            </a:pPr>
            <a:r>
              <a:rPr lang="en-US" dirty="0"/>
              <a:t> </a:t>
            </a:r>
            <a:r>
              <a:rPr lang="en-US" dirty="0" smtClean="0"/>
              <a:t>Business and Computers</a:t>
            </a:r>
          </a:p>
          <a:p>
            <a:pPr lvl="1">
              <a:buBlip>
                <a:blip r:embed="rId4"/>
              </a:buBlip>
            </a:pPr>
            <a:r>
              <a:rPr lang="en-US" dirty="0"/>
              <a:t> </a:t>
            </a:r>
            <a:r>
              <a:rPr lang="en-US" dirty="0" smtClean="0"/>
              <a:t>Health and Human Services</a:t>
            </a:r>
          </a:p>
          <a:p>
            <a:pPr lvl="1">
              <a:buBlip>
                <a:blip r:embed="rId4"/>
              </a:buBlip>
            </a:pPr>
            <a:r>
              <a:rPr lang="en-US" dirty="0"/>
              <a:t> </a:t>
            </a:r>
            <a:r>
              <a:rPr lang="en-US" dirty="0" smtClean="0"/>
              <a:t>Education</a:t>
            </a:r>
            <a:endParaRPr lang="en-US" dirty="0"/>
          </a:p>
          <a:p>
            <a:pPr lvl="1">
              <a:buBlip>
                <a:blip r:embed="rId4"/>
              </a:buBlip>
            </a:pPr>
            <a:r>
              <a:rPr lang="en-US" dirty="0" smtClean="0"/>
              <a:t> Arts</a:t>
            </a:r>
          </a:p>
          <a:p>
            <a:pPr lvl="1">
              <a:buBlip>
                <a:blip r:embed="rId4"/>
              </a:buBlip>
            </a:pPr>
            <a:r>
              <a:rPr lang="en-US" dirty="0" smtClean="0"/>
              <a:t>Science and Math</a:t>
            </a:r>
          </a:p>
          <a:p>
            <a:pPr lvl="1">
              <a:buBlip>
                <a:blip r:embed="rId4"/>
              </a:buBlip>
            </a:pPr>
            <a:r>
              <a:rPr lang="en-US" dirty="0" smtClean="0"/>
              <a:t>Etc.</a:t>
            </a:r>
          </a:p>
        </p:txBody>
      </p:sp>
      <p:pic>
        <p:nvPicPr>
          <p:cNvPr id="2050" name="Picture 2" descr="http://www.kennesaw.edu/images/sidebar/social-scienc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23050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47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E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Overview/Context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Online at KSU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QM standards (43 research-based standards of “Best Practice”)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All online courses must pass a peer review process before being offered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Federally mandated interaction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678" y="3810000"/>
            <a:ext cx="295019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684" y="1524000"/>
            <a:ext cx="298219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53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 Build/ </a:t>
            </a:r>
            <a:r>
              <a:rPr lang="en-US" dirty="0" err="1" smtClean="0"/>
              <a:t>Fac</a:t>
            </a:r>
            <a:r>
              <a:rPr lang="en-US" dirty="0" smtClean="0"/>
              <a:t> Teach vs. </a:t>
            </a:r>
            <a:r>
              <a:rPr lang="en-US" dirty="0" err="1" smtClean="0"/>
              <a:t>Fac</a:t>
            </a:r>
            <a:r>
              <a:rPr lang="en-US" dirty="0" smtClean="0"/>
              <a:t> Build/</a:t>
            </a:r>
            <a:r>
              <a:rPr lang="en-US" dirty="0" err="1" smtClean="0"/>
              <a:t>Fac</a:t>
            </a:r>
            <a:r>
              <a:rPr lang="en-US" dirty="0" smtClean="0"/>
              <a:t> Teach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2800" dirty="0" smtClean="0"/>
              <a:t>Instructional designers: Trained in designing effective information delivery. </a:t>
            </a:r>
          </a:p>
          <a:p>
            <a:pPr marL="0" indent="0">
              <a:buNone/>
            </a:pPr>
            <a:r>
              <a:rPr lang="en-US" sz="2800" dirty="0" smtClean="0"/>
              <a:t>I             instructional designers!</a:t>
            </a:r>
          </a:p>
          <a:p>
            <a:pPr>
              <a:buBlip>
                <a:blip r:embed="rId3"/>
              </a:buBlip>
            </a:pPr>
            <a:r>
              <a:rPr lang="en-US" sz="2800" dirty="0" smtClean="0"/>
              <a:t>Faculty: Often not trained in designing effective information delivery.  Have teaching and research experience and broad view of the discipline.</a:t>
            </a:r>
            <a:endParaRPr lang="en-US" sz="2800" dirty="0"/>
          </a:p>
        </p:txBody>
      </p:sp>
      <p:sp>
        <p:nvSpPr>
          <p:cNvPr id="5" name="Heart 4"/>
          <p:cNvSpPr/>
          <p:nvPr/>
        </p:nvSpPr>
        <p:spPr>
          <a:xfrm>
            <a:off x="838200" y="2660210"/>
            <a:ext cx="609600" cy="3048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6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 Build/Faculty Teach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dirty="0" smtClean="0"/>
              <a:t>Strengths—cheaper and faster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Weaknesses—IDs are not content experts, seems as if courses are not as rich and faculty are not as invested in courses, so don’t update and reteach them (more research needed)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86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Faculty Build/Faculty Teach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2800" dirty="0" smtClean="0"/>
              <a:t>Weaknesses—more expensive and time consuming (must train faculty to create online courses)</a:t>
            </a:r>
          </a:p>
          <a:p>
            <a:pPr>
              <a:buBlip>
                <a:blip r:embed="rId3"/>
              </a:buBlip>
            </a:pPr>
            <a:r>
              <a:rPr lang="en-US" sz="2800" dirty="0" smtClean="0"/>
              <a:t>Strengths—richer content, faculty more invested in teaching and updating course, faculty bring broader disciplinary view to courses.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40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Conclusion</a:t>
            </a:r>
            <a:br>
              <a:rPr lang="en-US" dirty="0" smtClean="0"/>
            </a:br>
            <a:r>
              <a:rPr lang="en-US" dirty="0" smtClean="0"/>
              <a:t>(Number of Courses, 2009-2014)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138162"/>
              </p:ext>
            </p:extLst>
          </p:nvPr>
        </p:nvGraphicFramePr>
        <p:xfrm>
          <a:off x="457200" y="1600200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02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343</Words>
  <Application>Microsoft Office PowerPoint</Application>
  <PresentationFormat>On-screen Show (4:3)</PresentationFormat>
  <Paragraphs>46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We Have a Winner!  Faculty Build/Faculty Teach  Trounces  Instructional Designer  Build/Faculty Teach  By Dr. Tamara Powell Director, College of Humanities and Social Sciences  Office of Distance Education,  Kennesaw State University,  Kennesaw, Georgia, USA</vt:lpstr>
      <vt:lpstr>Where is Kennesaw State University?</vt:lpstr>
      <vt:lpstr>Overview/Context</vt:lpstr>
      <vt:lpstr>Overview/Context</vt:lpstr>
      <vt:lpstr>Overview/Context</vt:lpstr>
      <vt:lpstr>ID Build/ Fac Teach vs. Fac Build/Fac Teach</vt:lpstr>
      <vt:lpstr>ID Build/Faculty Teach</vt:lpstr>
      <vt:lpstr>Faculty Build/Faculty Teach</vt:lpstr>
      <vt:lpstr>In Conclusion (Number of Courses, 2009-2014)</vt:lpstr>
      <vt:lpstr>In Conclusion--More</vt:lpstr>
      <vt:lpstr>In Conclusion—More and Better</vt:lpstr>
      <vt:lpstr>Thank you!</vt:lpstr>
    </vt:vector>
  </TitlesOfParts>
  <Company>Kennesaw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and map</dc:title>
  <dc:creator>tpowel25</dc:creator>
  <cp:lastModifiedBy>juser</cp:lastModifiedBy>
  <cp:revision>26</cp:revision>
  <dcterms:created xsi:type="dcterms:W3CDTF">2014-10-20T22:58:31Z</dcterms:created>
  <dcterms:modified xsi:type="dcterms:W3CDTF">2014-11-24T16:37:47Z</dcterms:modified>
</cp:coreProperties>
</file>