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5" r:id="rId1"/>
    <p:sldMasterId id="2147483695" r:id="rId2"/>
  </p:sldMasterIdLst>
  <p:notesMasterIdLst>
    <p:notesMasterId r:id="rId10"/>
  </p:notesMasterIdLst>
  <p:handoutMasterIdLst>
    <p:handoutMasterId r:id="rId11"/>
  </p:handoutMasterIdLst>
  <p:sldIdLst>
    <p:sldId id="373" r:id="rId3"/>
    <p:sldId id="360" r:id="rId4"/>
    <p:sldId id="374" r:id="rId5"/>
    <p:sldId id="375" r:id="rId6"/>
    <p:sldId id="364" r:id="rId7"/>
    <p:sldId id="365" r:id="rId8"/>
    <p:sldId id="330" r:id="rId9"/>
  </p:sldIdLst>
  <p:sldSz cx="9144000" cy="6858000" type="screen4x3"/>
  <p:notesSz cx="7099300" cy="10234613"/>
  <p:custShowLst>
    <p:custShow name="ESCoM Biomolecules" id="0">
      <p:sldLst/>
    </p:custShow>
    <p:custShow name="Students Concept Biomolecules" id="1">
      <p:sldLst/>
    </p:custShow>
    <p:custShow name="ESCoM Applied Physical Sciences" id="2">
      <p:sldLst/>
    </p:custShow>
    <p:custShow name="ESCoM Giants" id="3">
      <p:sldLst/>
    </p:custShow>
    <p:custShow name="Rock-Orama" id="4">
      <p:sldLst/>
    </p:custShow>
    <p:custShow name="Nucleinezuren" id="5">
      <p:sldLst/>
    </p:custShow>
    <p:custShow name="Voedingstoffen" id="6">
      <p:sldLst/>
    </p:custShow>
    <p:custShow name="De economie" id="7">
      <p:sldLst/>
    </p:custShow>
    <p:custShow name="Bloedsomloop" id="8">
      <p:sldLst/>
    </p:custShow>
    <p:custShow name="Ton Marée" id="9">
      <p:sldLst>
        <p:sld r:id="rId9"/>
      </p:sldLst>
    </p:custShow>
    <p:custShow name="CM Learning Theory" id="10">
      <p:sldLst/>
    </p:custShow>
    <p:custShow name="Overall map  EPoB  ESCoMs" id="11">
      <p:sldLst>
        <p:sld r:id="rId6"/>
      </p:sldLst>
    </p:custShow>
    <p:custShow name="Meaningful learning" id="12">
      <p:sldLst/>
    </p:custShow>
    <p:custShow name="Retention Biomolecules test" id="13">
      <p:sldLst/>
    </p:custShow>
    <p:custShow name="3-Step Script and Rubric" id="14">
      <p:sldLst/>
    </p:custShow>
    <p:custShow name="Examples" id="15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7" autoAdjust="0"/>
    <p:restoredTop sz="76987" autoAdjust="0"/>
  </p:normalViewPr>
  <p:slideViewPr>
    <p:cSldViewPr>
      <p:cViewPr varScale="1">
        <p:scale>
          <a:sx n="73" d="100"/>
          <a:sy n="73" d="100"/>
        </p:scale>
        <p:origin x="2299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4056" y="7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6C4E519-A6DB-401D-B275-C2EF68359DE8}" type="datetimeFigureOut">
              <a:rPr lang="en-US" smtClean="0"/>
              <a:t>2014-11-29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0032CEC-6FED-4AD1-8DB5-C56CEB6A3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AD1F095-0542-4B66-B21E-4B03D68204F7}" type="datetimeFigureOut">
              <a:rPr lang="en-US" smtClean="0"/>
              <a:t>2014-11-29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2FAD97A-0EC7-4F59-9ADB-C2AAF5C7187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054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45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7923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4742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868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7177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39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AD97A-0EC7-4F59-9ADB-C2AAF5C7187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54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n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saturation sat="66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3385"/>
            <a:ext cx="9144000" cy="60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>
                <a:solidFill>
                  <a:srgbClr val="2F5897"/>
                </a:solidFill>
              </a:rPr>
              <a:t>ESCoM OEB 20141204</a:t>
            </a:r>
            <a:endParaRPr lang="nl-NL">
              <a:solidFill>
                <a:srgbClr val="2F5897"/>
              </a:solidFill>
            </a:endParaRPr>
          </a:p>
        </p:txBody>
      </p:sp>
      <p:sp>
        <p:nvSpPr>
          <p:cNvPr id="7" name="Titel 1"/>
          <p:cNvSpPr>
            <a:spLocks noGrp="1"/>
          </p:cNvSpPr>
          <p:nvPr>
            <p:ph type="ctrTitle" hasCustomPrompt="1"/>
          </p:nvPr>
        </p:nvSpPr>
        <p:spPr>
          <a:xfrm>
            <a:off x="395536" y="1"/>
            <a:ext cx="6768752" cy="836712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/>
                <a:latin typeface="Arial Rounded MT Bold" pitchFamily="34" charset="0"/>
              </a:defRPr>
            </a:lvl1pPr>
          </a:lstStyle>
          <a:p>
            <a:r>
              <a:rPr lang="en-US" smtClean="0"/>
              <a:t>Click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2226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4533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512" y="6525344"/>
            <a:ext cx="4608512" cy="31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defTabSz="762000">
              <a:defRPr sz="100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r>
              <a:rPr lang="fr-FR" smtClean="0"/>
              <a:t>ESCoM OEB 20141204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562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83177"/>
          </a:xfrm>
          <a:prstGeom prst="rect">
            <a:avLst/>
          </a:prstGeom>
        </p:spPr>
      </p:pic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520" y="6525344"/>
            <a:ext cx="2895600" cy="31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defTabSz="762000">
              <a:defRPr sz="100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mtClean="0">
                <a:solidFill>
                  <a:srgbClr val="2F5897"/>
                </a:solidFill>
              </a:rPr>
              <a:t>ESCoM OEB 20141204</a:t>
            </a:r>
            <a:endParaRPr lang="nl-NL">
              <a:solidFill>
                <a:srgbClr val="2F5897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59632" y="0"/>
            <a:ext cx="5688632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Titelgebied diamodel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1549176"/>
            <a:ext cx="8712968" cy="425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Tekstregels in Arial Bold 28 pt</a:t>
            </a:r>
          </a:p>
          <a:p>
            <a:pPr lvl="1"/>
            <a:r>
              <a:rPr lang="nl-NL" smtClean="0"/>
              <a:t>Ondersteunende tekst in Arial</a:t>
            </a:r>
          </a:p>
        </p:txBody>
      </p:sp>
      <p:pic>
        <p:nvPicPr>
          <p:cNvPr id="15" name="Afbeelding 14" descr="ESoE Logo Wi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4000" y="198000"/>
            <a:ext cx="1811076" cy="46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8317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52320" y="296688"/>
            <a:ext cx="688046" cy="324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2297" y="224688"/>
            <a:ext cx="754199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24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Frutiger 75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Frutiger 75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Frutiger 75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Frutiger 75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Frutiger 75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Frutiger 75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Frutiger 75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Frutiger 75" charset="0"/>
        </a:defRPr>
      </a:lvl9pPr>
    </p:titleStyle>
    <p:bodyStyle>
      <a:lvl1pPr marL="342900" indent="-342900" algn="l" defTabSz="762000" rtl="0" eaLnBrk="1" fontAlgn="base" hangingPunct="1">
        <a:spcBef>
          <a:spcPct val="20000"/>
        </a:spcBef>
        <a:spcAft>
          <a:spcPct val="0"/>
        </a:spcAft>
        <a:defRPr sz="2800" b="1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762000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2"/>
          </a:solidFill>
          <a:latin typeface="+mn-lt"/>
        </a:defRPr>
      </a:lvl2pPr>
      <a:lvl3pPr marL="1143000" indent="-228600" algn="l" defTabSz="762000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600200" indent="-228600" algn="l" defTabSz="762000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defTabSz="76200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defTabSz="76200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defTabSz="76200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defTabSz="76200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defTabSz="76200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129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nl.linkedin.com/in/tonmaree" TargetMode="External"/><Relationship Id="rId5" Type="http://schemas.openxmlformats.org/officeDocument/2006/relationships/hyperlink" Target="mailto:a.j.maree@tue.nl" TargetMode="External"/><Relationship Id="rId4" Type="http://schemas.openxmlformats.org/officeDocument/2006/relationships/hyperlink" Target="http://issuu.com/tonmaree/docs/scripted_collaborative_enriched_sk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[0999]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" y="0"/>
            <a:ext cx="9140930" cy="6857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85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Biomolecules_PGXX_Exp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2000" y="-3431293"/>
            <a:ext cx="18288000" cy="1372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56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3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omolecules_PGXX_Exp1_DNA_0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" y="0"/>
            <a:ext cx="9140938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878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omolecules_PG03_Exp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" y="0"/>
            <a:ext cx="9140938" cy="6858000"/>
          </a:xfrm>
          <a:prstGeom prst="rect">
            <a:avLst/>
          </a:prstGeom>
        </p:spPr>
      </p:pic>
      <p:pic>
        <p:nvPicPr>
          <p:cNvPr id="5" name="Picture 60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93" y="443528"/>
            <a:ext cx="2418537" cy="408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96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tention test">
            <a:hlinkClick r:id="" action="ppaction://customshow?id=13&amp;return=tru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20072" y="5733249"/>
            <a:ext cx="3600000" cy="463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[0630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4000" y="1610992"/>
            <a:ext cx="8676000" cy="363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1879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36096" y="4725144"/>
            <a:ext cx="1173816" cy="409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3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" y="-1147"/>
            <a:ext cx="9143996" cy="6860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4445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89362E-6 L -0.52101 -0.66952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59" y="-334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ESCoM OEB 20141204</a:t>
            </a:r>
            <a:endParaRPr lang="nl-NL"/>
          </a:p>
        </p:txBody>
      </p:sp>
      <p:sp>
        <p:nvSpPr>
          <p:cNvPr id="2" name="Ton Marée"/>
          <p:cNvSpPr>
            <a:spLocks noGrp="1"/>
          </p:cNvSpPr>
          <p:nvPr>
            <p:ph type="ctrTitle"/>
          </p:nvPr>
        </p:nvSpPr>
        <p:spPr>
          <a:xfrm>
            <a:off x="251520" y="1"/>
            <a:ext cx="6768752" cy="836712"/>
          </a:xfrm>
        </p:spPr>
        <p:txBody>
          <a:bodyPr/>
          <a:lstStyle/>
          <a:p>
            <a:r>
              <a:rPr lang="nl-NL" sz="3200" smtClean="0"/>
              <a:t>Ton Marée</a:t>
            </a:r>
            <a:endParaRPr lang="en-US" sz="3200"/>
          </a:p>
        </p:txBody>
      </p:sp>
      <p:pic>
        <p:nvPicPr>
          <p:cNvPr id="8" name="Pasfo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760" y="1052736"/>
            <a:ext cx="1800200" cy="1800200"/>
          </a:xfrm>
          <a:prstGeom prst="rect">
            <a:avLst/>
          </a:prstGeom>
          <a:noFill/>
        </p:spPr>
      </p:pic>
      <p:sp>
        <p:nvSpPr>
          <p:cNvPr id="11" name="Werkervaring"/>
          <p:cNvSpPr txBox="1">
            <a:spLocks/>
          </p:cNvSpPr>
          <p:nvPr/>
        </p:nvSpPr>
        <p:spPr bwMode="auto">
          <a:xfrm>
            <a:off x="179512" y="3140968"/>
            <a:ext cx="8964488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defTabSz="762000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762000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2"/>
                </a:solidFill>
                <a:latin typeface="+mn-lt"/>
              </a:defRPr>
            </a:lvl2pPr>
            <a:lvl3pPr marL="914400" indent="0" algn="ctr" defTabSz="762000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1600" indent="0" algn="ctr" defTabSz="762000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828800" indent="0" algn="ctr" defTabSz="762000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286000" indent="0" algn="ctr" defTabSz="762000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743200" indent="0" algn="ctr" defTabSz="762000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200400" indent="0" algn="ctr" defTabSz="762000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657600" indent="0" algn="ctr" defTabSz="762000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algn="l">
              <a:spcAft>
                <a:spcPts val="1000"/>
              </a:spcAft>
              <a:tabLst>
                <a:tab pos="1703388" algn="l"/>
              </a:tabLst>
            </a:pPr>
            <a:r>
              <a:rPr lang="en-US" sz="23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Dissertation</a:t>
            </a:r>
            <a:r>
              <a:rPr lang="en-US" sz="2300" b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: </a:t>
            </a:r>
            <a:r>
              <a:rPr lang="en-US" sz="23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	Scripted </a:t>
            </a:r>
            <a:r>
              <a:rPr lang="en-US" sz="2300" b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Collaborative Enriched </a:t>
            </a:r>
            <a:r>
              <a:rPr lang="en-US" sz="23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Skeleton </a:t>
            </a:r>
            <a:r>
              <a:rPr lang="en-US" sz="2300" b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Concept </a:t>
            </a:r>
            <a:r>
              <a:rPr lang="en-US" sz="23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Mapping</a:t>
            </a:r>
            <a:br>
              <a:rPr lang="en-US" sz="23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</a:br>
            <a:r>
              <a:rPr lang="en-US" sz="23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	to </a:t>
            </a:r>
            <a:r>
              <a:rPr lang="en-US" sz="2300" b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Foster Meaningful </a:t>
            </a:r>
            <a:r>
              <a:rPr lang="en-US" sz="23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Learning.</a:t>
            </a:r>
            <a:r>
              <a:rPr lang="en-US" sz="2300" b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/>
            </a:r>
            <a:br>
              <a:rPr lang="en-US" sz="2300" b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</a:br>
            <a:r>
              <a:rPr lang="en-US" sz="2300" b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	</a:t>
            </a:r>
            <a:r>
              <a:rPr lang="en-US" sz="19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  <a:hlinkClick r:id="rId4"/>
              </a:rPr>
              <a:t>http</a:t>
            </a:r>
            <a:r>
              <a:rPr lang="en-US" sz="1900" b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  <a:hlinkClick r:id="rId4"/>
              </a:rPr>
              <a:t>://</a:t>
            </a:r>
            <a:r>
              <a:rPr lang="en-US" sz="19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  <a:hlinkClick r:id="rId4"/>
              </a:rPr>
              <a:t>issuu.com/tonmaree/docs/scripted_collaborative_enriched_ske</a:t>
            </a:r>
            <a:endParaRPr lang="en-US" sz="1900" b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lvl="0" algn="l">
              <a:spcAft>
                <a:spcPts val="1000"/>
              </a:spcAft>
              <a:tabLst>
                <a:tab pos="1703388" algn="l"/>
              </a:tabLst>
            </a:pPr>
            <a:endParaRPr lang="nl-NL" sz="180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lvl="0" algn="l">
              <a:spcAft>
                <a:spcPts val="1000"/>
              </a:spcAft>
              <a:tabLst>
                <a:tab pos="1703388" algn="l"/>
              </a:tabLst>
            </a:pPr>
            <a:r>
              <a:rPr lang="nl-NL" sz="23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E-mail</a:t>
            </a:r>
            <a:r>
              <a:rPr lang="nl-NL" sz="2300" b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:   </a:t>
            </a:r>
            <a:r>
              <a:rPr lang="nl-NL" sz="23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	</a:t>
            </a:r>
            <a:r>
              <a:rPr lang="nl-NL" sz="23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  <a:hlinkClick r:id="rId5"/>
              </a:rPr>
              <a:t>a.j.maree@tue.nl</a:t>
            </a:r>
            <a:endParaRPr lang="nl-NL" sz="2300" b="0" i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lvl="0" algn="l">
              <a:spcAft>
                <a:spcPts val="1000"/>
              </a:spcAft>
              <a:tabLst>
                <a:tab pos="1703388" algn="l"/>
              </a:tabLst>
            </a:pPr>
            <a:endParaRPr lang="nl-NL" sz="180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lvl="0" algn="l">
              <a:spcAft>
                <a:spcPts val="1000"/>
              </a:spcAft>
              <a:tabLst>
                <a:tab pos="1703388" algn="l"/>
              </a:tabLst>
            </a:pPr>
            <a:r>
              <a:rPr lang="nl-NL" sz="23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Profile</a:t>
            </a:r>
            <a:r>
              <a:rPr lang="nl-NL" sz="2300" b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: </a:t>
            </a:r>
            <a:r>
              <a:rPr lang="nl-NL" sz="23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	</a:t>
            </a:r>
            <a:r>
              <a:rPr lang="nl-NL" sz="23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  <a:hlinkClick r:id="rId6"/>
              </a:rPr>
              <a:t>http</a:t>
            </a:r>
            <a:r>
              <a:rPr lang="nl-NL" sz="2300" b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  <a:hlinkClick r:id="rId6"/>
              </a:rPr>
              <a:t>://</a:t>
            </a:r>
            <a:r>
              <a:rPr lang="nl-NL" sz="23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  <a:hlinkClick r:id="rId6"/>
              </a:rPr>
              <a:t>nl.linkedin.com/in/tonmaree</a:t>
            </a:r>
            <a:endParaRPr lang="en-US" sz="2300" b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195736" y="1660448"/>
            <a:ext cx="676875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6B25E">
                    <a:alpha val="58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8882063" algn="r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8882063" algn="r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8882063" algn="r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8882063" algn="r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8882063" algn="r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882063" algn="r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882063" algn="r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882063" algn="r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882063" algn="r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800" b="1" smtClean="0">
                <a:solidFill>
                  <a:srgbClr val="2804C2"/>
                </a:solidFill>
                <a:latin typeface="Arial Rounded MT Bold" pitchFamily="34" charset="0"/>
              </a:rPr>
              <a:t>I </a:t>
            </a:r>
            <a:r>
              <a:rPr lang="en-US" sz="2800" b="1">
                <a:solidFill>
                  <a:srgbClr val="2804C2"/>
                </a:solidFill>
                <a:latin typeface="Arial Rounded MT Bold" pitchFamily="34" charset="0"/>
              </a:rPr>
              <a:t>thank you, </a:t>
            </a:r>
            <a:r>
              <a:rPr lang="en-US" sz="2800" b="1" smtClean="0">
                <a:solidFill>
                  <a:srgbClr val="2804C2"/>
                </a:solidFill>
                <a:latin typeface="Arial Rounded MT Bold" pitchFamily="34" charset="0"/>
              </a:rPr>
              <a:t/>
            </a:r>
            <a:br>
              <a:rPr lang="en-US" sz="2800" b="1" smtClean="0">
                <a:solidFill>
                  <a:srgbClr val="2804C2"/>
                </a:solidFill>
                <a:latin typeface="Arial Rounded MT Bold" pitchFamily="34" charset="0"/>
              </a:rPr>
            </a:br>
            <a:r>
              <a:rPr lang="en-US" sz="2800" b="1" smtClean="0">
                <a:solidFill>
                  <a:srgbClr val="2804C2"/>
                </a:solidFill>
                <a:latin typeface="Arial Rounded MT Bold" pitchFamily="34" charset="0"/>
              </a:rPr>
              <a:t>for </a:t>
            </a:r>
            <a:r>
              <a:rPr lang="en-US" sz="2800" b="1">
                <a:solidFill>
                  <a:srgbClr val="2804C2"/>
                </a:solidFill>
                <a:latin typeface="Arial Rounded MT Bold" pitchFamily="34" charset="0"/>
              </a:rPr>
              <a:t>your </a:t>
            </a:r>
            <a:r>
              <a:rPr lang="en-US" sz="2800" b="1" smtClean="0">
                <a:solidFill>
                  <a:srgbClr val="2804C2"/>
                </a:solidFill>
                <a:latin typeface="Arial Rounded MT Bold" pitchFamily="34" charset="0"/>
              </a:rPr>
              <a:t>attention.</a:t>
            </a:r>
            <a:endParaRPr lang="nl-NL" sz="2800" b="1">
              <a:solidFill>
                <a:srgbClr val="2804C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82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U/e - ESoE 00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3200" b="0" i="0" u="none" strike="noStrike" cap="none" normalizeH="0" baseline="0" smtClean="0">
            <a:ln>
              <a:noFill/>
            </a:ln>
            <a:solidFill>
              <a:srgbClr val="60C9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3200" b="0" i="0" u="none" strike="noStrike" cap="none" normalizeH="0" baseline="0" smtClean="0">
            <a:ln>
              <a:noFill/>
            </a:ln>
            <a:solidFill>
              <a:srgbClr val="60C9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ontys_0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tys_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ntys_0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tys_0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tys_0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tys_0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tys_0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On-screen Show (4:3)</PresentationFormat>
  <Paragraphs>9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  <vt:variant>
        <vt:lpstr>Custom Shows</vt:lpstr>
      </vt:variant>
      <vt:variant>
        <vt:i4>16</vt:i4>
      </vt:variant>
    </vt:vector>
  </HeadingPairs>
  <TitlesOfParts>
    <vt:vector size="32" baseType="lpstr">
      <vt:lpstr>Arial</vt:lpstr>
      <vt:lpstr>Arial Black</vt:lpstr>
      <vt:lpstr>Arial Rounded MT Bold</vt:lpstr>
      <vt:lpstr>Calibri</vt:lpstr>
      <vt:lpstr>Frutiger 75</vt:lpstr>
      <vt:lpstr>Tahoma</vt:lpstr>
      <vt:lpstr>Times New Roman</vt:lpstr>
      <vt:lpstr>TU/e - ESoE 00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Ton Marée</vt:lpstr>
      <vt:lpstr>ESCoM Biomolecules</vt:lpstr>
      <vt:lpstr>Students Concept Biomolecules</vt:lpstr>
      <vt:lpstr>ESCoM Applied Physical Sciences</vt:lpstr>
      <vt:lpstr>ESCoM Giants</vt:lpstr>
      <vt:lpstr>Rock-Orama</vt:lpstr>
      <vt:lpstr>Nucleinezuren</vt:lpstr>
      <vt:lpstr>Voedingstoffen</vt:lpstr>
      <vt:lpstr>De economie</vt:lpstr>
      <vt:lpstr>Bloedsomloop</vt:lpstr>
      <vt:lpstr>Ton Marée</vt:lpstr>
      <vt:lpstr>CM Learning Theory</vt:lpstr>
      <vt:lpstr>Overall map  EPoB  ESCoMs</vt:lpstr>
      <vt:lpstr>Meaningful learning</vt:lpstr>
      <vt:lpstr>Retention Biomolecules test</vt:lpstr>
      <vt:lpstr>3-Step Script and Rubric</vt:lpstr>
      <vt:lpstr>Examples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ESCoM</dc:title>
  <dc:creator/>
  <dc:description>OEB2014</dc:description>
  <cp:lastModifiedBy/>
  <cp:revision>1</cp:revision>
  <dcterms:created xsi:type="dcterms:W3CDTF">2014-04-24T09:22:11Z</dcterms:created>
  <dcterms:modified xsi:type="dcterms:W3CDTF">2014-11-28T23:21:59Z</dcterms:modified>
</cp:coreProperties>
</file>