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73" r:id="rId10"/>
    <p:sldId id="264" r:id="rId11"/>
    <p:sldId id="266" r:id="rId12"/>
    <p:sldId id="267" r:id="rId13"/>
    <p:sldId id="268" r:id="rId14"/>
    <p:sldId id="274" r:id="rId15"/>
    <p:sldId id="269" r:id="rId16"/>
    <p:sldId id="271" r:id="rId17"/>
    <p:sldId id="270" r:id="rId18"/>
    <p:sldId id="275" r:id="rId19"/>
    <p:sldId id="265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79" autoAdjust="0"/>
  </p:normalViewPr>
  <p:slideViewPr>
    <p:cSldViewPr>
      <p:cViewPr varScale="1">
        <p:scale>
          <a:sx n="55" d="100"/>
          <a:sy n="55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79F83-A95B-4587-AF8F-8A4B27B481F8}" type="doc">
      <dgm:prSet loTypeId="urn:microsoft.com/office/officeart/2005/8/layout/p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EA54172A-4CC5-494B-BE7A-0B8C4489B722}">
      <dgm:prSet phldrT="[Text]"/>
      <dgm:spPr/>
      <dgm:t>
        <a:bodyPr/>
        <a:lstStyle/>
        <a:p>
          <a:r>
            <a:rPr lang="en-GB" dirty="0" smtClean="0"/>
            <a:t>Issue One</a:t>
          </a:r>
          <a:endParaRPr lang="en-GB" dirty="0"/>
        </a:p>
      </dgm:t>
    </dgm:pt>
    <dgm:pt modelId="{5FF5AFBF-D8D2-4E4F-8ABA-7776A24AFF16}" type="parTrans" cxnId="{25F0F92E-4128-497E-9663-148A1D7E2544}">
      <dgm:prSet/>
      <dgm:spPr/>
      <dgm:t>
        <a:bodyPr/>
        <a:lstStyle/>
        <a:p>
          <a:endParaRPr lang="en-GB"/>
        </a:p>
      </dgm:t>
    </dgm:pt>
    <dgm:pt modelId="{A8FEB1AD-A72C-4DF2-BF6B-005699DD5CF7}" type="sibTrans" cxnId="{25F0F92E-4128-497E-9663-148A1D7E2544}">
      <dgm:prSet/>
      <dgm:spPr/>
      <dgm:t>
        <a:bodyPr/>
        <a:lstStyle/>
        <a:p>
          <a:endParaRPr lang="en-GB"/>
        </a:p>
      </dgm:t>
    </dgm:pt>
    <dgm:pt modelId="{FF8108C9-920E-4C15-BF58-61FE5352471F}">
      <dgm:prSet phldrT="[Text]"/>
      <dgm:spPr/>
      <dgm:t>
        <a:bodyPr/>
        <a:lstStyle/>
        <a:p>
          <a:r>
            <a:rPr lang="en-GB" dirty="0" smtClean="0"/>
            <a:t>Issue Two</a:t>
          </a:r>
          <a:endParaRPr lang="en-GB" dirty="0"/>
        </a:p>
      </dgm:t>
    </dgm:pt>
    <dgm:pt modelId="{1B49DBBF-84DF-4888-8FFB-212F6736FDA6}" type="parTrans" cxnId="{4DFAD37B-B8CA-4A21-88AB-42D2806BFCB0}">
      <dgm:prSet/>
      <dgm:spPr/>
      <dgm:t>
        <a:bodyPr/>
        <a:lstStyle/>
        <a:p>
          <a:endParaRPr lang="en-GB"/>
        </a:p>
      </dgm:t>
    </dgm:pt>
    <dgm:pt modelId="{71840715-7725-4E8C-A1E7-B80C0D78A418}" type="sibTrans" cxnId="{4DFAD37B-B8CA-4A21-88AB-42D2806BFCB0}">
      <dgm:prSet/>
      <dgm:spPr/>
      <dgm:t>
        <a:bodyPr/>
        <a:lstStyle/>
        <a:p>
          <a:endParaRPr lang="en-GB"/>
        </a:p>
      </dgm:t>
    </dgm:pt>
    <dgm:pt modelId="{438DDFD1-6441-4F61-9715-58BCAF680ED4}">
      <dgm:prSet phldrT="[Text]"/>
      <dgm:spPr/>
      <dgm:t>
        <a:bodyPr/>
        <a:lstStyle/>
        <a:p>
          <a:r>
            <a:rPr lang="en-GB" dirty="0" smtClean="0"/>
            <a:t>Issue Three</a:t>
          </a:r>
          <a:endParaRPr lang="en-GB" dirty="0"/>
        </a:p>
      </dgm:t>
    </dgm:pt>
    <dgm:pt modelId="{77AEF379-5DB0-4933-8DE1-09663EC8AA39}" type="parTrans" cxnId="{ABEDD543-9E0A-45A7-BA04-C0ABC58E1831}">
      <dgm:prSet/>
      <dgm:spPr/>
      <dgm:t>
        <a:bodyPr/>
        <a:lstStyle/>
        <a:p>
          <a:endParaRPr lang="en-GB"/>
        </a:p>
      </dgm:t>
    </dgm:pt>
    <dgm:pt modelId="{D9BEFB2A-7495-41FD-8F1C-9B649EF52BD5}" type="sibTrans" cxnId="{ABEDD543-9E0A-45A7-BA04-C0ABC58E1831}">
      <dgm:prSet/>
      <dgm:spPr/>
      <dgm:t>
        <a:bodyPr/>
        <a:lstStyle/>
        <a:p>
          <a:endParaRPr lang="en-GB"/>
        </a:p>
      </dgm:t>
    </dgm:pt>
    <dgm:pt modelId="{2F22CC7B-F9B9-40B0-9D53-F72514154437}" type="pres">
      <dgm:prSet presAssocID="{F5B79F83-A95B-4587-AF8F-8A4B27B481F8}" presName="Name0" presStyleCnt="0">
        <dgm:presLayoutVars>
          <dgm:dir/>
          <dgm:resizeHandles val="exact"/>
        </dgm:presLayoutVars>
      </dgm:prSet>
      <dgm:spPr/>
    </dgm:pt>
    <dgm:pt modelId="{B54A24B5-E8DD-458D-A16A-F0C08FBFC48D}" type="pres">
      <dgm:prSet presAssocID="{EA54172A-4CC5-494B-BE7A-0B8C4489B722}" presName="compNode" presStyleCnt="0"/>
      <dgm:spPr/>
    </dgm:pt>
    <dgm:pt modelId="{0889F26A-819E-41F4-BF6F-726CD433C434}" type="pres">
      <dgm:prSet presAssocID="{EA54172A-4CC5-494B-BE7A-0B8C4489B722}" presName="pictRect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809473-60B8-42CB-AABD-73C698325176}" type="pres">
      <dgm:prSet presAssocID="{EA54172A-4CC5-494B-BE7A-0B8C4489B722}" presName="textRect" presStyleLbl="revTx" presStyleIdx="0" presStyleCnt="3">
        <dgm:presLayoutVars>
          <dgm:bulletEnabled val="1"/>
        </dgm:presLayoutVars>
      </dgm:prSet>
      <dgm:spPr/>
    </dgm:pt>
    <dgm:pt modelId="{4B552E6B-CE3B-4DC2-9336-FA9EA8DF81FE}" type="pres">
      <dgm:prSet presAssocID="{A8FEB1AD-A72C-4DF2-BF6B-005699DD5CF7}" presName="sibTrans" presStyleLbl="sibTrans2D1" presStyleIdx="0" presStyleCnt="0"/>
      <dgm:spPr/>
    </dgm:pt>
    <dgm:pt modelId="{011D24D2-5389-46BA-8374-1B1C937D4BC7}" type="pres">
      <dgm:prSet presAssocID="{FF8108C9-920E-4C15-BF58-61FE5352471F}" presName="compNode" presStyleCnt="0"/>
      <dgm:spPr/>
    </dgm:pt>
    <dgm:pt modelId="{55200A5D-CBBE-4E67-AAD0-672A43750E6A}" type="pres">
      <dgm:prSet presAssocID="{FF8108C9-920E-4C15-BF58-61FE5352471F}" presName="pictRect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3AEECF-3859-4D87-90E5-7752F875AD2D}" type="pres">
      <dgm:prSet presAssocID="{FF8108C9-920E-4C15-BF58-61FE5352471F}" presName="textRect" presStyleLbl="revTx" presStyleIdx="1" presStyleCnt="3">
        <dgm:presLayoutVars>
          <dgm:bulletEnabled val="1"/>
        </dgm:presLayoutVars>
      </dgm:prSet>
      <dgm:spPr/>
    </dgm:pt>
    <dgm:pt modelId="{EB2445D7-E1E0-4A2C-9C1E-51610BBA77D7}" type="pres">
      <dgm:prSet presAssocID="{71840715-7725-4E8C-A1E7-B80C0D78A418}" presName="sibTrans" presStyleLbl="sibTrans2D1" presStyleIdx="0" presStyleCnt="0"/>
      <dgm:spPr/>
    </dgm:pt>
    <dgm:pt modelId="{D9A065A1-C16B-406B-9E29-BDDC38F14AA9}" type="pres">
      <dgm:prSet presAssocID="{438DDFD1-6441-4F61-9715-58BCAF680ED4}" presName="compNode" presStyleCnt="0"/>
      <dgm:spPr/>
    </dgm:pt>
    <dgm:pt modelId="{965D6F71-6A83-4012-9C9B-C8D66B3A516A}" type="pres">
      <dgm:prSet presAssocID="{438DDFD1-6441-4F61-9715-58BCAF680ED4}" presName="pictRect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D9C9CF8-81A8-4F1C-B9CB-2DD560752A84}" type="pres">
      <dgm:prSet presAssocID="{438DDFD1-6441-4F61-9715-58BCAF680ED4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3A131837-2C0D-4F04-BF67-D4F84E0103F6}" type="presOf" srcId="{438DDFD1-6441-4F61-9715-58BCAF680ED4}" destId="{7D9C9CF8-81A8-4F1C-B9CB-2DD560752A84}" srcOrd="0" destOrd="0" presId="urn:microsoft.com/office/officeart/2005/8/layout/pList1"/>
    <dgm:cxn modelId="{4DFAD37B-B8CA-4A21-88AB-42D2806BFCB0}" srcId="{F5B79F83-A95B-4587-AF8F-8A4B27B481F8}" destId="{FF8108C9-920E-4C15-BF58-61FE5352471F}" srcOrd="1" destOrd="0" parTransId="{1B49DBBF-84DF-4888-8FFB-212F6736FDA6}" sibTransId="{71840715-7725-4E8C-A1E7-B80C0D78A418}"/>
    <dgm:cxn modelId="{ABEDD543-9E0A-45A7-BA04-C0ABC58E1831}" srcId="{F5B79F83-A95B-4587-AF8F-8A4B27B481F8}" destId="{438DDFD1-6441-4F61-9715-58BCAF680ED4}" srcOrd="2" destOrd="0" parTransId="{77AEF379-5DB0-4933-8DE1-09663EC8AA39}" sibTransId="{D9BEFB2A-7495-41FD-8F1C-9B649EF52BD5}"/>
    <dgm:cxn modelId="{6EF82A84-5A29-4ED0-80DB-147FA85F84CB}" type="presOf" srcId="{EA54172A-4CC5-494B-BE7A-0B8C4489B722}" destId="{08809473-60B8-42CB-AABD-73C698325176}" srcOrd="0" destOrd="0" presId="urn:microsoft.com/office/officeart/2005/8/layout/pList1"/>
    <dgm:cxn modelId="{45B86210-CA4E-40B7-9FB3-CAA0802F1EF2}" type="presOf" srcId="{FF8108C9-920E-4C15-BF58-61FE5352471F}" destId="{943AEECF-3859-4D87-90E5-7752F875AD2D}" srcOrd="0" destOrd="0" presId="urn:microsoft.com/office/officeart/2005/8/layout/pList1"/>
    <dgm:cxn modelId="{9E0015BE-E013-466F-B4E2-BDD46F4B9113}" type="presOf" srcId="{F5B79F83-A95B-4587-AF8F-8A4B27B481F8}" destId="{2F22CC7B-F9B9-40B0-9D53-F72514154437}" srcOrd="0" destOrd="0" presId="urn:microsoft.com/office/officeart/2005/8/layout/pList1"/>
    <dgm:cxn modelId="{D6C67934-CCE8-4003-ACBE-798770395FC8}" type="presOf" srcId="{71840715-7725-4E8C-A1E7-B80C0D78A418}" destId="{EB2445D7-E1E0-4A2C-9C1E-51610BBA77D7}" srcOrd="0" destOrd="0" presId="urn:microsoft.com/office/officeart/2005/8/layout/pList1"/>
    <dgm:cxn modelId="{25F0F92E-4128-497E-9663-148A1D7E2544}" srcId="{F5B79F83-A95B-4587-AF8F-8A4B27B481F8}" destId="{EA54172A-4CC5-494B-BE7A-0B8C4489B722}" srcOrd="0" destOrd="0" parTransId="{5FF5AFBF-D8D2-4E4F-8ABA-7776A24AFF16}" sibTransId="{A8FEB1AD-A72C-4DF2-BF6B-005699DD5CF7}"/>
    <dgm:cxn modelId="{DB6AC3CB-DDB7-4A57-846C-014FA4E0A361}" type="presOf" srcId="{A8FEB1AD-A72C-4DF2-BF6B-005699DD5CF7}" destId="{4B552E6B-CE3B-4DC2-9336-FA9EA8DF81FE}" srcOrd="0" destOrd="0" presId="urn:microsoft.com/office/officeart/2005/8/layout/pList1"/>
    <dgm:cxn modelId="{1D3F8E36-2755-4686-B4BC-5E8FFE6B770D}" type="presParOf" srcId="{2F22CC7B-F9B9-40B0-9D53-F72514154437}" destId="{B54A24B5-E8DD-458D-A16A-F0C08FBFC48D}" srcOrd="0" destOrd="0" presId="urn:microsoft.com/office/officeart/2005/8/layout/pList1"/>
    <dgm:cxn modelId="{5A8C4C5C-7E49-4008-B677-3A3AE83C13EF}" type="presParOf" srcId="{B54A24B5-E8DD-458D-A16A-F0C08FBFC48D}" destId="{0889F26A-819E-41F4-BF6F-726CD433C434}" srcOrd="0" destOrd="0" presId="urn:microsoft.com/office/officeart/2005/8/layout/pList1"/>
    <dgm:cxn modelId="{F2A914F6-34D9-447E-B6E4-B20F57BEF408}" type="presParOf" srcId="{B54A24B5-E8DD-458D-A16A-F0C08FBFC48D}" destId="{08809473-60B8-42CB-AABD-73C698325176}" srcOrd="1" destOrd="0" presId="urn:microsoft.com/office/officeart/2005/8/layout/pList1"/>
    <dgm:cxn modelId="{480F1487-B391-43F4-B0D4-2BA6E2574E27}" type="presParOf" srcId="{2F22CC7B-F9B9-40B0-9D53-F72514154437}" destId="{4B552E6B-CE3B-4DC2-9336-FA9EA8DF81FE}" srcOrd="1" destOrd="0" presId="urn:microsoft.com/office/officeart/2005/8/layout/pList1"/>
    <dgm:cxn modelId="{8C569653-834B-4BAE-8180-F2F02AA39383}" type="presParOf" srcId="{2F22CC7B-F9B9-40B0-9D53-F72514154437}" destId="{011D24D2-5389-46BA-8374-1B1C937D4BC7}" srcOrd="2" destOrd="0" presId="urn:microsoft.com/office/officeart/2005/8/layout/pList1"/>
    <dgm:cxn modelId="{7104F873-2698-44CE-BA54-05F218B35223}" type="presParOf" srcId="{011D24D2-5389-46BA-8374-1B1C937D4BC7}" destId="{55200A5D-CBBE-4E67-AAD0-672A43750E6A}" srcOrd="0" destOrd="0" presId="urn:microsoft.com/office/officeart/2005/8/layout/pList1"/>
    <dgm:cxn modelId="{D6018FF6-CFBA-46C0-B4B0-B6D57A60D425}" type="presParOf" srcId="{011D24D2-5389-46BA-8374-1B1C937D4BC7}" destId="{943AEECF-3859-4D87-90E5-7752F875AD2D}" srcOrd="1" destOrd="0" presId="urn:microsoft.com/office/officeart/2005/8/layout/pList1"/>
    <dgm:cxn modelId="{F7D7B37C-2386-4A23-B9EC-1B2F91C1F4F3}" type="presParOf" srcId="{2F22CC7B-F9B9-40B0-9D53-F72514154437}" destId="{EB2445D7-E1E0-4A2C-9C1E-51610BBA77D7}" srcOrd="3" destOrd="0" presId="urn:microsoft.com/office/officeart/2005/8/layout/pList1"/>
    <dgm:cxn modelId="{91D06155-3A64-4C8C-89A4-F18FCFBF6CD0}" type="presParOf" srcId="{2F22CC7B-F9B9-40B0-9D53-F72514154437}" destId="{D9A065A1-C16B-406B-9E29-BDDC38F14AA9}" srcOrd="4" destOrd="0" presId="urn:microsoft.com/office/officeart/2005/8/layout/pList1"/>
    <dgm:cxn modelId="{5F5FC30A-C692-47CC-90BE-0BEE6D61B5CA}" type="presParOf" srcId="{D9A065A1-C16B-406B-9E29-BDDC38F14AA9}" destId="{965D6F71-6A83-4012-9C9B-C8D66B3A516A}" srcOrd="0" destOrd="0" presId="urn:microsoft.com/office/officeart/2005/8/layout/pList1"/>
    <dgm:cxn modelId="{A01CC6ED-2335-490E-A91F-CA000ED5C9B0}" type="presParOf" srcId="{D9A065A1-C16B-406B-9E29-BDDC38F14AA9}" destId="{7D9C9CF8-81A8-4F1C-B9CB-2DD560752A8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89F26A-819E-41F4-BF6F-726CD433C434}">
      <dsp:nvSpPr>
        <dsp:cNvPr id="0" name=""/>
        <dsp:cNvSpPr/>
      </dsp:nvSpPr>
      <dsp:spPr>
        <a:xfrm>
          <a:off x="1200" y="1022774"/>
          <a:ext cx="1904199" cy="131199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09473-60B8-42CB-AABD-73C698325176}">
      <dsp:nvSpPr>
        <dsp:cNvPr id="0" name=""/>
        <dsp:cNvSpPr/>
      </dsp:nvSpPr>
      <dsp:spPr>
        <a:xfrm>
          <a:off x="1200" y="2334767"/>
          <a:ext cx="1904199" cy="70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Issue One</a:t>
          </a:r>
          <a:endParaRPr lang="en-GB" sz="2600" kern="1200" dirty="0"/>
        </a:p>
      </dsp:txBody>
      <dsp:txXfrm>
        <a:off x="1200" y="2334767"/>
        <a:ext cx="1904199" cy="706458"/>
      </dsp:txXfrm>
    </dsp:sp>
    <dsp:sp modelId="{55200A5D-CBBE-4E67-AAD0-672A43750E6A}">
      <dsp:nvSpPr>
        <dsp:cNvPr id="0" name=""/>
        <dsp:cNvSpPr/>
      </dsp:nvSpPr>
      <dsp:spPr>
        <a:xfrm>
          <a:off x="2095900" y="1022774"/>
          <a:ext cx="1904199" cy="131199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AEECF-3859-4D87-90E5-7752F875AD2D}">
      <dsp:nvSpPr>
        <dsp:cNvPr id="0" name=""/>
        <dsp:cNvSpPr/>
      </dsp:nvSpPr>
      <dsp:spPr>
        <a:xfrm>
          <a:off x="2095900" y="2334767"/>
          <a:ext cx="1904199" cy="70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Issue Two</a:t>
          </a:r>
          <a:endParaRPr lang="en-GB" sz="2600" kern="1200" dirty="0"/>
        </a:p>
      </dsp:txBody>
      <dsp:txXfrm>
        <a:off x="2095900" y="2334767"/>
        <a:ext cx="1904199" cy="706458"/>
      </dsp:txXfrm>
    </dsp:sp>
    <dsp:sp modelId="{965D6F71-6A83-4012-9C9B-C8D66B3A516A}">
      <dsp:nvSpPr>
        <dsp:cNvPr id="0" name=""/>
        <dsp:cNvSpPr/>
      </dsp:nvSpPr>
      <dsp:spPr>
        <a:xfrm>
          <a:off x="4190599" y="1022774"/>
          <a:ext cx="1904199" cy="131199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C9CF8-81A8-4F1C-B9CB-2DD560752A84}">
      <dsp:nvSpPr>
        <dsp:cNvPr id="0" name=""/>
        <dsp:cNvSpPr/>
      </dsp:nvSpPr>
      <dsp:spPr>
        <a:xfrm>
          <a:off x="4190599" y="2334767"/>
          <a:ext cx="1904199" cy="70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Issue Three</a:t>
          </a:r>
          <a:endParaRPr lang="en-GB" sz="2600" kern="1200" dirty="0"/>
        </a:p>
      </dsp:txBody>
      <dsp:txXfrm>
        <a:off x="4190599" y="2334767"/>
        <a:ext cx="1904199" cy="706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B384F-2279-4E91-8089-DCD1118ED915}" type="datetimeFigureOut">
              <a:rPr lang="en-GB" smtClean="0"/>
              <a:pPr/>
              <a:t>22/11/2012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BCCF1-F7D1-49E3-9952-53A068D2A3D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CCF1-F7D1-49E3-9952-53A068D2A3D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Course</a:t>
            </a:r>
            <a:r>
              <a:rPr lang="en-GB" baseline="0" dirty="0" smtClean="0"/>
              <a:t> provision: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Where you would go if you want to become a swimming teacher, a diving coach, </a:t>
            </a:r>
            <a:r>
              <a:rPr lang="en-GB" baseline="0" dirty="0" err="1" smtClean="0"/>
              <a:t>synchro</a:t>
            </a:r>
            <a:r>
              <a:rPr lang="en-GB" baseline="0" dirty="0" smtClean="0"/>
              <a:t> coach or water polo coach.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CCF1-F7D1-49E3-9952-53A068D2A3D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little bit like a college, but in</a:t>
            </a:r>
            <a:r>
              <a:rPr lang="en-GB" baseline="0" dirty="0" smtClean="0"/>
              <a:t> the same building as the awarding body.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3927-88FB-8143-B6FE-4C1BEEDDB6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Teaching and</a:t>
            </a:r>
            <a:r>
              <a:rPr lang="en-GB" baseline="0" dirty="0" smtClean="0"/>
              <a:t> coaching courses ask all the time for the learners to Reflect on their practice, yet we were not offering any opportunity for the learners to reflect</a:t>
            </a:r>
          </a:p>
          <a:p>
            <a:r>
              <a:rPr lang="en-GB" baseline="0" dirty="0" smtClean="0"/>
              <a:t>What happens after a CPD face to face seminar</a:t>
            </a:r>
            <a:r>
              <a:rPr lang="en-GB" baseline="0" dirty="0" smtClean="0"/>
              <a:t>?</a:t>
            </a:r>
          </a:p>
          <a:p>
            <a:r>
              <a:rPr lang="en-GB" baseline="0" dirty="0" smtClean="0"/>
              <a:t>Building on previous research from a project called “Keeping Warm” – how can we improve retention of learners over the summer – Blogging activity tied in with using Gibb’s reflective cycle and gaining and understanding of reflective writing and thinking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CCF1-F7D1-49E3-9952-53A068D2A3D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CCF1-F7D1-49E3-9952-53A068D2A3D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Tutor led discussion</a:t>
            </a:r>
            <a:r>
              <a:rPr lang="en-GB" baseline="0" dirty="0" smtClean="0"/>
              <a:t> forums to enable learners to become part of a community of practice, help them with their identity as a learner and hopefully lead to a culture of lifelong learning.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CCF1-F7D1-49E3-9952-53A068D2A3D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Face to face courses</a:t>
            </a:r>
          </a:p>
          <a:p>
            <a:r>
              <a:rPr lang="en-GB" dirty="0" smtClean="0"/>
              <a:t>Large</a:t>
            </a:r>
            <a:r>
              <a:rPr lang="en-GB" baseline="0" dirty="0" smtClean="0"/>
              <a:t> amounts of workbooks and paperwork, filling out 200 disparate bits of evidence in a paper based portfolio</a:t>
            </a:r>
          </a:p>
          <a:p>
            <a:r>
              <a:rPr lang="en-GB" baseline="0" dirty="0" smtClean="0"/>
              <a:t>Learners already working in the environment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CCF1-F7D1-49E3-9952-53A068D2A3D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Offered theory as on</a:t>
            </a:r>
            <a:r>
              <a:rPr lang="en-GB" baseline="0" dirty="0" smtClean="0"/>
              <a:t>line learning</a:t>
            </a:r>
          </a:p>
          <a:p>
            <a:r>
              <a:rPr lang="en-GB" baseline="0" dirty="0" smtClean="0"/>
              <a:t>Combination of gathering evidence in the ATLAS space</a:t>
            </a:r>
          </a:p>
          <a:p>
            <a:r>
              <a:rPr lang="en-GB" baseline="0" dirty="0" smtClean="0"/>
              <a:t>Still with tutor intervention</a:t>
            </a:r>
          </a:p>
          <a:p>
            <a:r>
              <a:rPr lang="en-GB" baseline="0" dirty="0" smtClean="0"/>
              <a:t>Important to keep the educational integrity of what we do and ensure that the learning experience is of value</a:t>
            </a:r>
          </a:p>
          <a:p>
            <a:r>
              <a:rPr lang="en-GB" baseline="0" dirty="0" smtClean="0"/>
              <a:t>Use creative art work, scenarios to put the learning into context whilst working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CCF1-F7D1-49E3-9952-53A068D2A3D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D835-AF67-4C3D-9DC0-4C8667E7A18B}" type="datetimeFigureOut">
              <a:rPr lang="en-GB" smtClean="0"/>
              <a:pPr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16B-A43C-4560-8215-A4EE786EB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D835-AF67-4C3D-9DC0-4C8667E7A18B}" type="datetimeFigureOut">
              <a:rPr lang="en-GB" smtClean="0"/>
              <a:pPr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16B-A43C-4560-8215-A4EE786EB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D835-AF67-4C3D-9DC0-4C8667E7A18B}" type="datetimeFigureOut">
              <a:rPr lang="en-GB" smtClean="0"/>
              <a:pPr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16B-A43C-4560-8215-A4EE786EB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D835-AF67-4C3D-9DC0-4C8667E7A18B}" type="datetimeFigureOut">
              <a:rPr lang="en-GB" smtClean="0"/>
              <a:pPr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16B-A43C-4560-8215-A4EE786EB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D835-AF67-4C3D-9DC0-4C8667E7A18B}" type="datetimeFigureOut">
              <a:rPr lang="en-GB" smtClean="0"/>
              <a:pPr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16B-A43C-4560-8215-A4EE786EB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D835-AF67-4C3D-9DC0-4C8667E7A18B}" type="datetimeFigureOut">
              <a:rPr lang="en-GB" smtClean="0"/>
              <a:pPr/>
              <a:t>22/11/2012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16B-A43C-4560-8215-A4EE786EB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D835-AF67-4C3D-9DC0-4C8667E7A18B}" type="datetimeFigureOut">
              <a:rPr lang="en-GB" smtClean="0"/>
              <a:pPr/>
              <a:t>22/11/2012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16B-A43C-4560-8215-A4EE786EB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D835-AF67-4C3D-9DC0-4C8667E7A18B}" type="datetimeFigureOut">
              <a:rPr lang="en-GB" smtClean="0"/>
              <a:pPr/>
              <a:t>22/11/2012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16B-A43C-4560-8215-A4EE786EB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D835-AF67-4C3D-9DC0-4C8667E7A18B}" type="datetimeFigureOut">
              <a:rPr lang="en-GB" smtClean="0"/>
              <a:pPr/>
              <a:t>22/11/2012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16B-A43C-4560-8215-A4EE786EB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D835-AF67-4C3D-9DC0-4C8667E7A18B}" type="datetimeFigureOut">
              <a:rPr lang="en-GB" smtClean="0"/>
              <a:pPr/>
              <a:t>22/11/2012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16B-A43C-4560-8215-A4EE786EB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D835-AF67-4C3D-9DC0-4C8667E7A18B}" type="datetimeFigureOut">
              <a:rPr lang="en-GB" smtClean="0"/>
              <a:pPr/>
              <a:t>22/11/2012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A16B-A43C-4560-8215-A4EE786EB9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AD835-AF67-4C3D-9DC0-4C8667E7A18B}" type="datetimeFigureOut">
              <a:rPr lang="en-GB" smtClean="0"/>
              <a:pPr/>
              <a:t>22/11/2012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5A16B-A43C-4560-8215-A4EE786EB9D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00547ASABS Branded Backgroun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ucy.Stone@swimming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Layout" Target="../diagrams/layout1.xml"/><Relationship Id="rId7" Type="http://schemas.openxmlformats.org/officeDocument/2006/relationships/slide" Target="slide1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en-GB" dirty="0" smtClean="0"/>
              <a:t>What a difference a year makes: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Introducing reflective, flexible and lifelong learning opportunities in Sports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73325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Lucy Stone</a:t>
            </a:r>
          </a:p>
          <a:p>
            <a:r>
              <a:rPr lang="en-GB" dirty="0" smtClean="0"/>
              <a:t>E-Learning and Resource Development Manager</a:t>
            </a:r>
            <a:endParaRPr lang="en-GB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One: Where </a:t>
            </a:r>
            <a:r>
              <a:rPr lang="en-GB" dirty="0" smtClean="0"/>
              <a:t>is reflection?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“reflect on”...</a:t>
            </a:r>
          </a:p>
          <a:p>
            <a:r>
              <a:rPr lang="en-GB" dirty="0" smtClean="0"/>
              <a:t>What happens next</a:t>
            </a:r>
            <a:r>
              <a:rPr lang="en-GB" dirty="0" smtClean="0"/>
              <a:t>?</a:t>
            </a:r>
            <a:endParaRPr lang="en-GB" dirty="0" smtClean="0"/>
          </a:p>
          <a:p>
            <a:r>
              <a:rPr lang="en-GB" dirty="0" smtClean="0"/>
              <a:t>Is reflection naturally occurring?</a:t>
            </a:r>
            <a:endParaRPr lang="en-GB" dirty="0"/>
          </a:p>
        </p:txBody>
      </p:sp>
      <p:pic>
        <p:nvPicPr>
          <p:cNvPr id="6" name="Content Placeholder 5" descr="flow_Post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5207" y="1600200"/>
            <a:ext cx="3764586" cy="4525963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ssue 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21" name="Action Button: Custom 20">
            <a:hlinkClick r:id="rId4" action="ppaction://hlinksldjump" highlightClick="1"/>
          </p:cNvPr>
          <p:cNvSpPr/>
          <p:nvPr/>
        </p:nvSpPr>
        <p:spPr>
          <a:xfrm>
            <a:off x="7164288" y="6165304"/>
            <a:ext cx="1979712" cy="692696"/>
          </a:xfrm>
          <a:prstGeom prst="actionButtonBlank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Two: Building a 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How do we encourage people to become lifelong learners?</a:t>
            </a:r>
          </a:p>
          <a:p>
            <a:r>
              <a:rPr lang="en-GB" dirty="0" smtClean="0"/>
              <a:t>Building on previous  JISC research projects:</a:t>
            </a:r>
          </a:p>
          <a:p>
            <a:pPr lvl="1"/>
            <a:r>
              <a:rPr lang="en-GB" dirty="0" smtClean="0"/>
              <a:t>Work Based Learners in Further Education (</a:t>
            </a:r>
            <a:r>
              <a:rPr lang="en-GB" dirty="0" err="1" smtClean="0"/>
              <a:t>WoLF</a:t>
            </a:r>
            <a:r>
              <a:rPr lang="en-GB" dirty="0" smtClean="0"/>
              <a:t>) Project</a:t>
            </a:r>
          </a:p>
          <a:p>
            <a:pPr lvl="1"/>
            <a:r>
              <a:rPr lang="en-GB" dirty="0" smtClean="0"/>
              <a:t>Higher Education Lifelong Learning Opportunities (HELLO) Project</a:t>
            </a:r>
          </a:p>
          <a:p>
            <a:r>
              <a:rPr lang="en-GB" dirty="0" smtClean="0"/>
              <a:t>Encourage learners to become part of a community of practice</a:t>
            </a:r>
            <a:endParaRPr lang="en-GB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Two solution: ATLAS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Active Teaching, Learning and Assessment Space on PebblePad</a:t>
            </a:r>
          </a:p>
          <a:p>
            <a:r>
              <a:rPr lang="en-GB" dirty="0" smtClean="0"/>
              <a:t>Interaction with peers, tutors and like minded people</a:t>
            </a:r>
          </a:p>
          <a:p>
            <a:r>
              <a:rPr lang="en-GB" dirty="0" smtClean="0"/>
              <a:t>Community element</a:t>
            </a:r>
            <a:endParaRPr lang="en-GB" dirty="0"/>
          </a:p>
        </p:txBody>
      </p:sp>
      <p:pic>
        <p:nvPicPr>
          <p:cNvPr id="5" name="Content Placeholder 4" descr="ATLA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700808"/>
            <a:ext cx="4512501" cy="3384376"/>
          </a:xfrm>
        </p:spPr>
      </p:pic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4211960" y="1700808"/>
            <a:ext cx="4536504" cy="3384376"/>
          </a:xfrm>
          <a:prstGeom prst="actionButtonBlank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604448" cy="6453336"/>
          </a:xfrm>
          <a:prstGeom prst="rect">
            <a:avLst/>
          </a:prstGeom>
        </p:spPr>
      </p:pic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7164288" y="6165304"/>
            <a:ext cx="1979712" cy="692696"/>
          </a:xfrm>
          <a:prstGeom prst="actionButtonBlank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Issue Three: Offering flexible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Traditional delivery</a:t>
            </a:r>
          </a:p>
          <a:p>
            <a:r>
              <a:rPr lang="en-GB" dirty="0" smtClean="0"/>
              <a:t>Work based learners</a:t>
            </a:r>
          </a:p>
          <a:p>
            <a:r>
              <a:rPr lang="en-GB" dirty="0" smtClean="0"/>
              <a:t>Paper based</a:t>
            </a:r>
          </a:p>
          <a:p>
            <a:r>
              <a:rPr lang="en-GB" dirty="0" smtClean="0"/>
              <a:t>Portfolio driven</a:t>
            </a:r>
          </a:p>
          <a:p>
            <a:r>
              <a:rPr lang="en-GB" dirty="0" smtClean="0"/>
              <a:t>Mix of theory and practical</a:t>
            </a:r>
          </a:p>
          <a:p>
            <a:endParaRPr lang="en-GB" dirty="0"/>
          </a:p>
        </p:txBody>
      </p:sp>
      <p:pic>
        <p:nvPicPr>
          <p:cNvPr id="5" name="Content Placeholder 4" descr="learnerguides_edited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4038600" cy="302895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ast Favour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7351520" cy="396044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Three solution: </a:t>
            </a:r>
            <a:r>
              <a:rPr lang="en-GB" dirty="0" err="1" smtClean="0"/>
              <a:t>i</a:t>
            </a:r>
            <a:r>
              <a:rPr lang="en-GB" dirty="0" smtClean="0"/>
              <a:t>-Learns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Break down qualifications into bite sized chunks</a:t>
            </a:r>
          </a:p>
          <a:p>
            <a:r>
              <a:rPr lang="en-GB" dirty="0" smtClean="0"/>
              <a:t>Theory offered at home</a:t>
            </a:r>
          </a:p>
          <a:p>
            <a:r>
              <a:rPr lang="en-GB" dirty="0" smtClean="0"/>
              <a:t>Use a ‘games’ approach to development of the materials</a:t>
            </a:r>
          </a:p>
          <a:p>
            <a:r>
              <a:rPr lang="en-GB" dirty="0" smtClean="0"/>
              <a:t>Introduction of additional materials to support teachers and coaches in becoming “High Performing”</a:t>
            </a:r>
            <a:endParaRPr lang="en-GB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lf Awareness iLea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980728"/>
            <a:ext cx="8229600" cy="435334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Lucy Stone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British Swimming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SportPark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Oakwood Drive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Loughborough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Leicestershire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LE11 3QF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Tel: 015090 640 770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 </a:t>
            </a: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Lucy.Stone@swimming.org</a:t>
            </a: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Skype and Twitter: lucyrstone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ORT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 rot="20062133">
            <a:off x="3456202" y="1685633"/>
            <a:ext cx="273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British Swimming</a:t>
            </a:r>
            <a:endParaRPr lang="en-GB" b="1" dirty="0"/>
          </a:p>
        </p:txBody>
      </p:sp>
      <p:sp>
        <p:nvSpPr>
          <p:cNvPr id="4" name="TextBox 3">
            <a:hlinkClick r:id="rId4" action="ppaction://hlinksldjump"/>
          </p:cNvPr>
          <p:cNvSpPr txBox="1"/>
          <p:nvPr/>
        </p:nvSpPr>
        <p:spPr>
          <a:xfrm rot="20256130">
            <a:off x="3580063" y="2360702"/>
            <a:ext cx="283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Amateur Swimming Association</a:t>
            </a:r>
            <a:endParaRPr lang="en-GB" b="1" dirty="0"/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 rot="20434319">
            <a:off x="3817702" y="331371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Institute of Swimming</a:t>
            </a:r>
            <a:endParaRPr lang="en-GB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British Swimming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/>
          </a:bodyPr>
          <a:lstStyle/>
          <a:p>
            <a:r>
              <a:rPr lang="en-GB" dirty="0" smtClean="0"/>
              <a:t>350 </a:t>
            </a:r>
            <a:r>
              <a:rPr lang="en-GB" dirty="0" smtClean="0"/>
              <a:t>staff</a:t>
            </a:r>
            <a:endParaRPr lang="en-GB" dirty="0" smtClean="0"/>
          </a:p>
          <a:p>
            <a:r>
              <a:rPr lang="en-GB" dirty="0" smtClean="0"/>
              <a:t>8 </a:t>
            </a:r>
            <a:r>
              <a:rPr lang="en-GB" dirty="0" smtClean="0"/>
              <a:t>regions </a:t>
            </a:r>
            <a:r>
              <a:rPr lang="en-GB" dirty="0" smtClean="0"/>
              <a:t>around the UK</a:t>
            </a:r>
          </a:p>
          <a:p>
            <a:r>
              <a:rPr lang="en-GB" dirty="0" smtClean="0"/>
              <a:t>Identifying new talent</a:t>
            </a:r>
          </a:p>
          <a:p>
            <a:r>
              <a:rPr lang="en-GB" dirty="0" smtClean="0"/>
              <a:t>Organising our </a:t>
            </a:r>
            <a:r>
              <a:rPr lang="en-GB" dirty="0" smtClean="0"/>
              <a:t>elite </a:t>
            </a:r>
            <a:r>
              <a:rPr lang="en-GB" dirty="0" smtClean="0"/>
              <a:t>athletes</a:t>
            </a:r>
          </a:p>
          <a:p>
            <a:r>
              <a:rPr lang="en-GB" dirty="0" smtClean="0"/>
              <a:t>Supporting clubs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imming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3096097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ivi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628800"/>
            <a:ext cx="1917090" cy="3009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ynchr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581128"/>
            <a:ext cx="310034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Water Polo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420888"/>
            <a:ext cx="3096344" cy="2057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Action Button: Custom 7">
            <a:hlinkClick r:id="rId6" action="ppaction://hlinksldjump" highlightClick="1"/>
          </p:cNvPr>
          <p:cNvSpPr/>
          <p:nvPr/>
        </p:nvSpPr>
        <p:spPr>
          <a:xfrm>
            <a:off x="7668344" y="5733256"/>
            <a:ext cx="1152128" cy="864096"/>
          </a:xfrm>
          <a:prstGeom prst="actionButtonBlank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Amateur Swimming Association (ASA)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3773016"/>
          </a:xfrm>
        </p:spPr>
        <p:txBody>
          <a:bodyPr/>
          <a:lstStyle/>
          <a:p>
            <a:r>
              <a:rPr lang="en-GB" dirty="0" smtClean="0"/>
              <a:t>National Governing Body</a:t>
            </a:r>
          </a:p>
          <a:p>
            <a:r>
              <a:rPr lang="en-GB" dirty="0" smtClean="0"/>
              <a:t>The awarding body – started 1869</a:t>
            </a:r>
          </a:p>
          <a:p>
            <a:r>
              <a:rPr lang="en-GB" dirty="0" smtClean="0"/>
              <a:t>ASA Approved Centres – 27 of which 6 are overseas</a:t>
            </a:r>
          </a:p>
          <a:p>
            <a:r>
              <a:rPr lang="en-GB" dirty="0" smtClean="0"/>
              <a:t>ASA Licensed Tutors – 160</a:t>
            </a: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7668344" y="5733256"/>
            <a:ext cx="1152128" cy="864096"/>
          </a:xfrm>
          <a:prstGeom prst="actionButtonBlank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Institute of Swimming (IoS)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/>
          </a:bodyPr>
          <a:lstStyle/>
          <a:p>
            <a:r>
              <a:rPr lang="en-GB" dirty="0" smtClean="0"/>
              <a:t>The IoS is our main training provider</a:t>
            </a:r>
          </a:p>
          <a:p>
            <a:r>
              <a:rPr lang="en-GB" dirty="0" smtClean="0"/>
              <a:t>Providing in excess of 70% of the </a:t>
            </a:r>
            <a:r>
              <a:rPr lang="en-GB" dirty="0" smtClean="0"/>
              <a:t>courses</a:t>
            </a:r>
            <a:endParaRPr lang="en-GB" dirty="0" smtClean="0"/>
          </a:p>
          <a:p>
            <a:r>
              <a:rPr lang="en-GB" dirty="0" smtClean="0"/>
              <a:t>17,000 learners on the system</a:t>
            </a:r>
          </a:p>
          <a:p>
            <a:r>
              <a:rPr lang="en-GB" dirty="0" smtClean="0"/>
              <a:t>120 of the 160 licensed tutors </a:t>
            </a:r>
          </a:p>
          <a:p>
            <a:r>
              <a:rPr lang="en-GB" dirty="0" smtClean="0"/>
              <a:t>Run by approximately 40 staff</a:t>
            </a:r>
          </a:p>
          <a:p>
            <a:r>
              <a:rPr lang="en-GB" dirty="0" smtClean="0"/>
              <a:t>Quality assurance of a college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IOS COLLE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Course offer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3793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Teaching or Coaching pathways</a:t>
            </a:r>
          </a:p>
          <a:p>
            <a:r>
              <a:rPr lang="en-GB" dirty="0" smtClean="0"/>
              <a:t>Level One (Support Teacher or Assistant Coach)</a:t>
            </a:r>
          </a:p>
          <a:p>
            <a:r>
              <a:rPr lang="en-GB" dirty="0" smtClean="0"/>
              <a:t>Level Two (Teacher or Coach)</a:t>
            </a:r>
          </a:p>
          <a:p>
            <a:r>
              <a:rPr lang="en-GB" dirty="0" smtClean="0"/>
              <a:t>Four disciplines – Aquatics/Synchro/Diving and Water Polo</a:t>
            </a:r>
          </a:p>
          <a:p>
            <a:r>
              <a:rPr lang="en-GB" dirty="0" smtClean="0"/>
              <a:t>Level three and four</a:t>
            </a:r>
          </a:p>
          <a:p>
            <a:r>
              <a:rPr lang="en-GB" dirty="0" smtClean="0"/>
              <a:t>Level One = 5 days to Level Three = 3 years</a:t>
            </a:r>
          </a:p>
          <a:p>
            <a:r>
              <a:rPr lang="en-GB" dirty="0" smtClean="0"/>
              <a:t>In excess of 50 professional development courses</a:t>
            </a:r>
          </a:p>
          <a:p>
            <a:r>
              <a:rPr lang="en-GB" dirty="0" smtClean="0"/>
              <a:t>Over 400 Apprentices – rapidly growing</a:t>
            </a:r>
          </a:p>
          <a:p>
            <a:r>
              <a:rPr lang="en-GB" dirty="0" smtClean="0"/>
              <a:t>Predominantly </a:t>
            </a:r>
            <a:r>
              <a:rPr lang="en-GB" dirty="0" smtClean="0"/>
              <a:t>work </a:t>
            </a:r>
            <a:r>
              <a:rPr lang="en-GB" dirty="0" smtClean="0"/>
              <a:t>b</a:t>
            </a:r>
            <a:r>
              <a:rPr lang="en-GB" dirty="0" smtClean="0"/>
              <a:t>ased </a:t>
            </a:r>
            <a:r>
              <a:rPr lang="en-GB" dirty="0" smtClean="0"/>
              <a:t>l</a:t>
            </a:r>
            <a:r>
              <a:rPr lang="en-GB" dirty="0" smtClean="0"/>
              <a:t>earners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ction Button: Custom 4">
            <a:hlinkClick r:id="rId7" action="ppaction://hlinksldjump" highlightClick="1"/>
          </p:cNvPr>
          <p:cNvSpPr/>
          <p:nvPr/>
        </p:nvSpPr>
        <p:spPr>
          <a:xfrm>
            <a:off x="1619672" y="2060848"/>
            <a:ext cx="1872208" cy="2520280"/>
          </a:xfrm>
          <a:prstGeom prst="actionButtonBlank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Custom 5">
            <a:hlinkClick r:id="rId8" action="ppaction://hlinksldjump" highlightClick="1"/>
          </p:cNvPr>
          <p:cNvSpPr/>
          <p:nvPr/>
        </p:nvSpPr>
        <p:spPr>
          <a:xfrm>
            <a:off x="3563888" y="2060848"/>
            <a:ext cx="2016224" cy="2520280"/>
          </a:xfrm>
          <a:prstGeom prst="actionButtonBlank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ction Button: Custom 6">
            <a:hlinkClick r:id="rId9" action="ppaction://hlinksldjump" highlightClick="1"/>
          </p:cNvPr>
          <p:cNvSpPr/>
          <p:nvPr/>
        </p:nvSpPr>
        <p:spPr>
          <a:xfrm>
            <a:off x="5652120" y="2060848"/>
            <a:ext cx="2016224" cy="2520280"/>
          </a:xfrm>
          <a:prstGeom prst="actionButtonBlank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</p:tagLst>
</file>

<file path=ppt/theme/theme1.xml><?xml version="1.0" encoding="utf-8"?>
<a:theme xmlns:a="http://schemas.openxmlformats.org/drawingml/2006/main" name="ASA-B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ASA-BS</Template>
  <TotalTime>516</TotalTime>
  <Words>624</Words>
  <Application>Microsoft Office PowerPoint</Application>
  <PresentationFormat>On-screen Show (4:3)</PresentationFormat>
  <Paragraphs>98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ASA-BS</vt:lpstr>
      <vt:lpstr>What a difference a year makes:</vt:lpstr>
      <vt:lpstr>Slide 2</vt:lpstr>
      <vt:lpstr>British Swimming</vt:lpstr>
      <vt:lpstr>Slide 4</vt:lpstr>
      <vt:lpstr>The Amateur Swimming Association (ASA)</vt:lpstr>
      <vt:lpstr>The Institute of Swimming (IoS)</vt:lpstr>
      <vt:lpstr>Slide 7</vt:lpstr>
      <vt:lpstr>Course offer</vt:lpstr>
      <vt:lpstr>Slide 9</vt:lpstr>
      <vt:lpstr>Issue One: Where is reflection?</vt:lpstr>
      <vt:lpstr>Slide 11</vt:lpstr>
      <vt:lpstr>Issue Two: Building a community</vt:lpstr>
      <vt:lpstr>Issue Two solution: ATLAS</vt:lpstr>
      <vt:lpstr>Slide 14</vt:lpstr>
      <vt:lpstr>Issue Three: Offering flexible learning</vt:lpstr>
      <vt:lpstr>Slide 16</vt:lpstr>
      <vt:lpstr>Issue Three solution: i-Learns</vt:lpstr>
      <vt:lpstr>Slide 18</vt:lpstr>
      <vt:lpstr>Slide 19</vt:lpstr>
    </vt:vector>
  </TitlesOfParts>
  <Company>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TomlynK</dc:creator>
  <cp:lastModifiedBy>Lucy Stone</cp:lastModifiedBy>
  <cp:revision>39</cp:revision>
  <dcterms:created xsi:type="dcterms:W3CDTF">2012-05-18T09:49:00Z</dcterms:created>
  <dcterms:modified xsi:type="dcterms:W3CDTF">2012-11-22T17:16:32Z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C:\Users\stonel\Desktop\What a difference a year makes.ppta</vt:lpwstr>
  </property>
  <property fmtid="{D5CDD505-2E9C-101B-9397-08002B2CF9AE}" pid="4" name="ArticulateGUID">
    <vt:lpwstr>2B4C6A16-D9F7-4650-9DF5-0AF7B38C16F8</vt:lpwstr>
  </property>
  <property fmtid="{D5CDD505-2E9C-101B-9397-08002B2CF9AE}" pid="5" name="ArticulatePath">
    <vt:lpwstr>What a difference a year makes</vt:lpwstr>
  </property>
</Properties>
</file>