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3" r:id="rId3"/>
    <p:sldId id="320" r:id="rId4"/>
    <p:sldId id="313" r:id="rId5"/>
    <p:sldId id="314" r:id="rId6"/>
    <p:sldId id="315" r:id="rId7"/>
    <p:sldId id="316" r:id="rId8"/>
    <p:sldId id="299" r:id="rId9"/>
    <p:sldId id="268" r:id="rId10"/>
    <p:sldId id="318" r:id="rId11"/>
    <p:sldId id="312" r:id="rId12"/>
    <p:sldId id="311" r:id="rId13"/>
    <p:sldId id="321" r:id="rId14"/>
    <p:sldId id="333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865">
          <p15:clr>
            <a:srgbClr val="A4A3A4"/>
          </p15:clr>
        </p15:guide>
        <p15:guide id="4" pos="2880">
          <p15:clr>
            <a:srgbClr val="A4A3A4"/>
          </p15:clr>
        </p15:guide>
        <p15:guide id="5" pos="1156">
          <p15:clr>
            <a:srgbClr val="A4A3A4"/>
          </p15:clr>
        </p15:guide>
        <p15:guide id="6" pos="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0D2"/>
    <a:srgbClr val="ED0010"/>
    <a:srgbClr val="00ADCD"/>
    <a:srgbClr val="005A6F"/>
    <a:srgbClr val="4497A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94707" autoAdjust="0"/>
  </p:normalViewPr>
  <p:slideViewPr>
    <p:cSldViewPr>
      <p:cViewPr varScale="1">
        <p:scale>
          <a:sx n="111" d="100"/>
          <a:sy n="111" d="100"/>
        </p:scale>
        <p:origin x="1206" y="90"/>
      </p:cViewPr>
      <p:guideLst>
        <p:guide orient="horz" pos="1071"/>
        <p:guide orient="horz" pos="2160"/>
        <p:guide orient="horz" pos="865"/>
        <p:guide pos="2880"/>
        <p:guide pos="1156"/>
        <p:guide pos="476"/>
      </p:guideLst>
    </p:cSldViewPr>
  </p:slideViewPr>
  <p:outlineViewPr>
    <p:cViewPr>
      <p:scale>
        <a:sx n="33" d="100"/>
        <a:sy n="33" d="100"/>
      </p:scale>
      <p:origin x="0" y="31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xxxxxxxxxxxxxxx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9E6A200-5E3D-4042-A4AE-B31D39D4A34E}" type="datetime1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xxxxxxxxxxxxx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5DC7EDF-EBE9-408A-B413-57B62F2D594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25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xxxxxxxxxxxxxxx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9F749AC-857A-4CB7-A34A-AC6F8AF3E1F1}" type="datetime1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xxxxxxxxxxxxx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324424B-0037-4465-8824-D2270CD063A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4860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" charset="0"/>
              </a:rPr>
              <a:t>xxxxxxxxxxxxxxx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4D192E-72E2-4DBA-B3E2-CE6BD0C313BD}" type="datetime1">
              <a:rPr lang="en-US" smtClean="0">
                <a:latin typeface="Arial" charset="0"/>
              </a:rPr>
              <a:pPr/>
              <a:t>10/27/2013</a:t>
            </a:fld>
            <a:endParaRPr lang="en-US" smtClean="0">
              <a:latin typeface="Arial" charset="0"/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" charset="0"/>
              </a:rPr>
              <a:t>xxxxxxxxxxxxx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191923-FA5E-40E3-A408-13236EB0DB33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33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0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121228-11F0-4680-B243-F86769B1E47F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7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121228-11F0-4680-B243-F86769B1E47F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75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None/>
            </a:pPr>
            <a:endParaRPr lang="nl-NL" sz="2300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0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blackWhite">
          <a:xfrm>
            <a:off x="0" y="1700213"/>
            <a:ext cx="9144000" cy="5157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>
              <a:defRPr/>
            </a:pPr>
            <a:endParaRPr lang="nl-NL">
              <a:latin typeface="Arial" pitchFamily="34" charset="0"/>
            </a:endParaRPr>
          </a:p>
        </p:txBody>
      </p:sp>
      <p:sp>
        <p:nvSpPr>
          <p:cNvPr id="5" name="Rectangle 67"/>
          <p:cNvSpPr>
            <a:spLocks noChangeArrowheads="1"/>
          </p:cNvSpPr>
          <p:nvPr userDrawn="1"/>
        </p:nvSpPr>
        <p:spPr bwMode="blackWhite">
          <a:xfrm>
            <a:off x="0" y="1700213"/>
            <a:ext cx="9144000" cy="5157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>
              <a:defRPr/>
            </a:pPr>
            <a:endParaRPr lang="nl-NL">
              <a:latin typeface="Arial" pitchFamily="34" charset="0"/>
            </a:endParaRPr>
          </a:p>
        </p:txBody>
      </p:sp>
      <p:sp>
        <p:nvSpPr>
          <p:cNvPr id="25656" name="Rectangle 56"/>
          <p:cNvSpPr>
            <a:spLocks noGrp="1" noChangeArrowheads="1"/>
          </p:cNvSpPr>
          <p:nvPr>
            <p:ph type="ctrTitle" sz="quarter"/>
          </p:nvPr>
        </p:nvSpPr>
        <p:spPr>
          <a:xfrm>
            <a:off x="1798638" y="2286000"/>
            <a:ext cx="6583362" cy="579438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 noProof="0" smtClean="0"/>
              <a:t>Klik om de stijl te bewerken</a:t>
            </a:r>
            <a:endParaRPr lang="en-US" noProof="0" smtClean="0"/>
          </a:p>
        </p:txBody>
      </p:sp>
      <p:sp>
        <p:nvSpPr>
          <p:cNvPr id="25657" name="Rectangle 5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8638" y="3886200"/>
            <a:ext cx="6583362" cy="581025"/>
          </a:xfrm>
        </p:spPr>
        <p:txBody>
          <a:bodyPr/>
          <a:lstStyle>
            <a:lvl1pPr marL="0" indent="0">
              <a:lnSpc>
                <a:spcPct val="80000"/>
              </a:lnSpc>
              <a:buFont typeface="Zapf Dingbats" charset="2"/>
              <a:buNone/>
              <a:defRPr sz="2000"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  <a:endParaRPr lang="en-US" noProof="0" smtClean="0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F7802-C138-49F1-A113-1E3828749E8C}" type="datetime1">
              <a:rPr lang="en-US"/>
              <a:pPr>
                <a:defRPr/>
              </a:pPr>
              <a:t>10/27/2013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8177AE-E804-45B6-9373-6447EAD1E6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HU powerpoint template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C00B3-686A-41A8-BFF9-61E4DD281F36}" type="datetime1">
              <a:rPr lang="en-US"/>
              <a:pPr>
                <a:defRPr/>
              </a:pPr>
              <a:t>10/27/2013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43795-FBD0-4A9E-8F44-C7C788C295C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73850" y="609600"/>
            <a:ext cx="1970088" cy="3779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62000" y="609600"/>
            <a:ext cx="5759450" cy="3779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5B5A8-F34C-4DD2-BE43-5E98CE659A7D}" type="datetime1">
              <a:rPr lang="en-US"/>
              <a:pPr>
                <a:defRPr/>
              </a:pPr>
              <a:t>10/27/2013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766D2-4B35-497A-BF17-824088B1CF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72200" cy="5794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2000" y="1762125"/>
            <a:ext cx="3863975" cy="26273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78375" y="1762125"/>
            <a:ext cx="3865563" cy="26273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B7AA9-BCED-4059-B759-F6CF0DE8362B}" type="datetime1">
              <a:rPr lang="en-US"/>
              <a:pPr>
                <a:defRPr/>
              </a:pPr>
              <a:t>10/27/2013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13096-DFB5-4BDB-A7C4-B7EE9A4480D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72200" cy="5794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sz="half" idx="1"/>
          </p:nvPr>
        </p:nvSpPr>
        <p:spPr>
          <a:xfrm>
            <a:off x="762000" y="1762125"/>
            <a:ext cx="3863975" cy="2627313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grafiek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78375" y="1762125"/>
            <a:ext cx="3865563" cy="26273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38EAF-9840-4F40-A6E3-B812A5695F0B}" type="datetime1">
              <a:rPr lang="en-US"/>
              <a:pPr>
                <a:defRPr/>
              </a:pPr>
              <a:t>10/27/2013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CBED-3FFA-43F4-B437-B1D74F63155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72200" cy="5794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762000" y="1762125"/>
            <a:ext cx="7881938" cy="2627313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SmartArt-afbeelding wilt toevoegen</a:t>
            </a: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5ECE6-CC56-453D-83C9-1B87B2DF39C1}" type="datetime1">
              <a:rPr lang="en-US"/>
              <a:pPr>
                <a:defRPr/>
              </a:pPr>
              <a:t>10/27/2013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63022-9728-4403-8124-CFB2AAEA31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72200" cy="5794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762000" y="1762125"/>
            <a:ext cx="7881938" cy="2627313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tabel wilt toevoegen</a:t>
            </a: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064FE-42BD-463C-9548-4722E7D8699B}" type="datetime1">
              <a:rPr lang="en-US"/>
              <a:pPr>
                <a:defRPr/>
              </a:pPr>
              <a:t>10/27/2013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5822-021B-4999-A614-7071A5E9B2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72200" cy="5794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762000" y="1762125"/>
            <a:ext cx="3863975" cy="26273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78375" y="1762125"/>
            <a:ext cx="3865563" cy="26273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BFC75-840D-4D8D-8E43-D1474F3855C0}" type="datetime1">
              <a:rPr lang="en-US"/>
              <a:pPr>
                <a:defRPr/>
              </a:pPr>
              <a:t>10/27/2013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607A9-1FCA-4F1B-87D7-500982E2BBB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03E58-1DB9-4C77-8ECB-59039ADCEB33}" type="datetime1">
              <a:rPr lang="en-US"/>
              <a:pPr>
                <a:defRPr/>
              </a:pPr>
              <a:t>10/27/2013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301FA-26B4-4E21-A7DC-855FA6FC20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FB0D-005F-4242-B3CC-49D902943F23}" type="datetime1">
              <a:rPr lang="en-US"/>
              <a:pPr>
                <a:defRPr/>
              </a:pPr>
              <a:t>10/27/2013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09028-F1BD-4029-9306-7AA096061FF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2000" y="1762125"/>
            <a:ext cx="3863975" cy="2627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78375" y="1762125"/>
            <a:ext cx="3865563" cy="2627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BE2D-78EB-4115-A11D-6B8355BE569E}" type="datetime1">
              <a:rPr lang="en-US"/>
              <a:pPr>
                <a:defRPr/>
              </a:pPr>
              <a:t>10/27/2013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95058-70C5-4E5C-AD9E-A4E4C16124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29DC3-1071-42C2-8D7B-FA4609308B5D}" type="datetime1">
              <a:rPr lang="en-US"/>
              <a:pPr>
                <a:defRPr/>
              </a:pPr>
              <a:t>10/27/2013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1FE42-3AD9-4F71-A8E2-7DF1E8DA7CF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B8E6B-C919-44C1-8BE4-6EEF64013FAA}" type="datetime1">
              <a:rPr lang="en-US"/>
              <a:pPr>
                <a:defRPr/>
              </a:pPr>
              <a:t>10/27/2013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3970B-3EE1-44BB-ADD6-58EB92EDC6B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E6852-8A3B-4EAD-B005-DD109A782890}" type="datetime1">
              <a:rPr lang="en-US"/>
              <a:pPr>
                <a:defRPr/>
              </a:pPr>
              <a:t>10/27/2013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C3B5-71B6-45F8-A768-5C8AD3D92F3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4063F-E428-43B5-A138-FB386AB86286}" type="datetime1">
              <a:rPr lang="en-US"/>
              <a:pPr>
                <a:defRPr/>
              </a:pPr>
              <a:t>10/27/2013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86583-4037-4B7F-A265-2134187A17D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0BDD6-877A-4226-AFFD-2474C31E66C7}" type="datetime1">
              <a:rPr lang="en-US"/>
              <a:pPr>
                <a:defRPr/>
              </a:pPr>
              <a:t>10/27/2013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39402-9C5D-463C-B39C-F2B2D4BE01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5"/>
          <p:cNvSpPr>
            <a:spLocks noChangeArrowheads="1"/>
          </p:cNvSpPr>
          <p:nvPr/>
        </p:nvSpPr>
        <p:spPr bwMode="blackWhite">
          <a:xfrm>
            <a:off x="0" y="1377950"/>
            <a:ext cx="9144000" cy="548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>
              <a:defRPr/>
            </a:pPr>
            <a:endParaRPr lang="nl-NL">
              <a:latin typeface="Arial" pitchFamily="34" charset="0"/>
            </a:endParaRPr>
          </a:p>
        </p:txBody>
      </p:sp>
      <p:sp>
        <p:nvSpPr>
          <p:cNvPr id="1027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1028" name="Rectangle 47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62000" y="1762125"/>
            <a:ext cx="7881938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24624" name="Rectangle 4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EA408A2-0592-4AD0-9640-105388354D0F}" type="datetime1">
              <a:rPr lang="en-US"/>
              <a:pPr>
                <a:defRPr/>
              </a:pPr>
              <a:t>10/27/2013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62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77B9EDB-70F8-43C9-97E6-CDD77D70650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4626" name="Rectangle 5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  <p:sp>
        <p:nvSpPr>
          <p:cNvPr id="8" name="Rectangle 55"/>
          <p:cNvSpPr>
            <a:spLocks noChangeArrowheads="1"/>
          </p:cNvSpPr>
          <p:nvPr userDrawn="1"/>
        </p:nvSpPr>
        <p:spPr bwMode="blackWhite">
          <a:xfrm>
            <a:off x="0" y="1377950"/>
            <a:ext cx="9144000" cy="548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>
              <a:defRPr/>
            </a:pPr>
            <a:endParaRPr lang="nl-NL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D0010"/>
        </a:buClr>
        <a:buSzPct val="60000"/>
        <a:buFont typeface="Zapf Dingbats" pitchFamily="82" charset="2"/>
        <a:buChar char="n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191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pitchFamily="82" charset="2"/>
        <a:buChar char="n"/>
        <a:defRPr sz="26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pitchFamily="82" charset="2"/>
        <a:buChar char="n"/>
        <a:defRPr sz="2400">
          <a:solidFill>
            <a:srgbClr val="000000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pitchFamily="82" charset="2"/>
        <a:buChar char="n"/>
        <a:defRPr sz="2200">
          <a:solidFill>
            <a:srgbClr val="000000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pitchFamily="82" charset="2"/>
        <a:buChar char="n"/>
        <a:defRPr sz="2000">
          <a:solidFill>
            <a:srgbClr val="000000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hu.learn.mentorix.dk/module/363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hubl.hu.nl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98638" y="2286000"/>
            <a:ext cx="6583362" cy="138499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complete learning environment</a:t>
            </a:r>
            <a:b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lang="en-US" sz="2000" b="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8638" y="3886200"/>
            <a:ext cx="6583362" cy="126188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Hans van Bergen</a:t>
            </a:r>
          </a:p>
          <a:p>
            <a:pPr>
              <a:defRPr/>
            </a:pPr>
            <a:r>
              <a:rPr lang="nl-N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Consultant Technology in Education</a:t>
            </a:r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r>
              <a:rPr lang="en-US" sz="1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Utrecht University for Applied </a:t>
            </a:r>
            <a:r>
              <a:rPr lang="en-US" sz="1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</a:t>
            </a:r>
            <a:r>
              <a:rPr lang="en-US" sz="1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ciences</a:t>
            </a:r>
          </a:p>
          <a:p>
            <a:pPr>
              <a:defRPr/>
            </a:pP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9849" y="4005064"/>
            <a:ext cx="3044151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TPACK</a:t>
            </a:r>
          </a:p>
        </p:txBody>
      </p:sp>
      <p:sp>
        <p:nvSpPr>
          <p:cNvPr id="10243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5294313" y="2051050"/>
            <a:ext cx="3525837" cy="3754214"/>
          </a:xfrm>
        </p:spPr>
        <p:txBody>
          <a:bodyPr/>
          <a:lstStyle/>
          <a:p>
            <a:pPr>
              <a:buFont typeface="Zapf Dingbats" charset="2"/>
              <a:buChar char="n"/>
              <a:defRPr/>
            </a:pPr>
            <a:r>
              <a:rPr lang="nl-NL" sz="1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Koehler &amp; </a:t>
            </a:r>
            <a:r>
              <a:rPr lang="nl-NL" sz="17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Mishra</a:t>
            </a:r>
            <a:r>
              <a:rPr lang="nl-NL" sz="1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(2006):</a:t>
            </a:r>
          </a:p>
          <a:p>
            <a:pPr marL="533400" lvl="1" indent="0">
              <a:buNone/>
              <a:defRPr/>
            </a:pPr>
            <a:endParaRPr lang="en-US" sz="17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533400" lvl="1" indent="0">
              <a:buNone/>
              <a:defRPr/>
            </a:pPr>
            <a:r>
              <a:rPr lang="en-US" sz="1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It </a:t>
            </a:r>
            <a:r>
              <a:rPr lang="en-US" sz="17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is the interactions, between and among these components, playing out </a:t>
            </a:r>
            <a:r>
              <a:rPr lang="en-US" sz="1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differently</a:t>
            </a:r>
          </a:p>
          <a:p>
            <a:pPr marL="533400" lvl="1" indent="0">
              <a:buNone/>
              <a:defRPr/>
            </a:pPr>
            <a:r>
              <a:rPr lang="en-US" sz="1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across diverse contexts, that account for the wide variations seen in educational technology</a:t>
            </a:r>
          </a:p>
          <a:p>
            <a:pPr marL="533400" lvl="1" indent="0">
              <a:buNone/>
              <a:defRPr/>
            </a:pPr>
            <a:r>
              <a:rPr lang="en-US" sz="1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integration</a:t>
            </a:r>
            <a:r>
              <a:rPr lang="en-US" sz="17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nl-NL" sz="17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316" name="Picture 7" descr="Tpack-contexts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706563"/>
            <a:ext cx="4414837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1476375" y="6237288"/>
            <a:ext cx="2519363" cy="620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102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137" y="132070"/>
            <a:ext cx="7920953" cy="1056695"/>
          </a:xfrm>
        </p:spPr>
        <p:txBody>
          <a:bodyPr lIns="88896" tIns="50798" rIns="88896" bIns="50798" anchor="b"/>
          <a:lstStyle/>
          <a:p>
            <a:pPr defTabSz="914145"/>
            <a:r>
              <a:rPr lang="nl-NL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Criteria </a:t>
            </a:r>
            <a:r>
              <a:rPr lang="nl-NL" sz="31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nl-NL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31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Continuous</a:t>
            </a:r>
            <a:r>
              <a:rPr lang="nl-NL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Professional </a:t>
            </a:r>
            <a:r>
              <a:rPr lang="nl-NL" sz="31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Developpment</a:t>
            </a:r>
            <a:r>
              <a:rPr lang="nl-NL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at HU</a:t>
            </a:r>
            <a:endParaRPr lang="nl-NL" sz="3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57244"/>
              </p:ext>
            </p:extLst>
          </p:nvPr>
        </p:nvGraphicFramePr>
        <p:xfrm>
          <a:off x="179512" y="1556792"/>
          <a:ext cx="8964488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8678"/>
                <a:gridCol w="4905810"/>
              </a:tblGrid>
              <a:tr h="2389865">
                <a:tc>
                  <a:txBody>
                    <a:bodyPr/>
                    <a:lstStyle/>
                    <a:p>
                      <a:r>
                        <a:rPr lang="nl-NL" sz="1800" b="1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Quality</a:t>
                      </a:r>
                      <a:endParaRPr lang="nl-NL" sz="1800" b="1" dirty="0" smtClean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nl-NL" sz="1800" b="1" dirty="0" smtClean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55600" indent="-355600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r>
                        <a:rPr lang="nl-NL" sz="1800" b="0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Accredited</a:t>
                      </a:r>
                      <a:endParaRPr lang="nl-NL" sz="1800" b="0" dirty="0" smtClean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55600" indent="-355600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r>
                        <a:rPr lang="nl-NL" sz="1800" b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Intake </a:t>
                      </a:r>
                      <a:r>
                        <a:rPr lang="nl-NL" sz="1800" b="0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nl-NL" sz="1800" b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match </a:t>
                      </a:r>
                      <a:endParaRPr lang="en-US" sz="1800" b="0" dirty="0"/>
                    </a:p>
                  </a:txBody>
                  <a:tcPr>
                    <a:solidFill>
                      <a:srgbClr val="00A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Connection</a:t>
                      </a:r>
                      <a:r>
                        <a:rPr lang="nl-NL" sz="1800" b="1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nl-NL" sz="1800" b="1" baseline="0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with</a:t>
                      </a:r>
                      <a:r>
                        <a:rPr lang="nl-NL" sz="1800" b="1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the professional field</a:t>
                      </a:r>
                      <a:endParaRPr lang="nl-NL" sz="1800" b="1" dirty="0" smtClean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b="0" dirty="0" smtClean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55600" marR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nl-NL" sz="1800" b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Partnership </a:t>
                      </a:r>
                      <a:r>
                        <a:rPr lang="nl-NL" sz="1800" b="0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nl-NL" sz="1800" b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co-</a:t>
                      </a:r>
                      <a:r>
                        <a:rPr lang="nl-NL" sz="1800" b="0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creation</a:t>
                      </a:r>
                      <a:endParaRPr lang="nl-NL" sz="1800" b="0" dirty="0" smtClean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55600" marR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nl-NL" sz="1800" b="0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Educating</a:t>
                      </a:r>
                      <a:r>
                        <a:rPr lang="nl-NL" sz="1800" b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the professional field</a:t>
                      </a:r>
                    </a:p>
                    <a:p>
                      <a:pPr marL="355600" marR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nl-NL" sz="1800" b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Professional field </a:t>
                      </a:r>
                      <a:r>
                        <a:rPr lang="nl-NL" sz="1800" b="0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involved</a:t>
                      </a:r>
                      <a:r>
                        <a:rPr lang="nl-NL" sz="1800" b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in </a:t>
                      </a:r>
                      <a:r>
                        <a:rPr lang="nl-NL" sz="1800" b="0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quality</a:t>
                      </a:r>
                      <a:r>
                        <a:rPr lang="nl-NL" sz="1800" b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control</a:t>
                      </a:r>
                    </a:p>
                    <a:p>
                      <a:pPr marL="355600" marR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nl-NL" sz="1800" b="0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Applied</a:t>
                      </a:r>
                      <a:r>
                        <a:rPr lang="nl-NL" sz="1800" b="0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research</a:t>
                      </a:r>
                      <a:endParaRPr lang="nl-NL" sz="1800" b="0" dirty="0" smtClean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b="0" dirty="0"/>
                    </a:p>
                  </a:txBody>
                  <a:tcPr>
                    <a:solidFill>
                      <a:srgbClr val="00A0D2"/>
                    </a:solidFill>
                  </a:tcPr>
                </a:tc>
              </a:tr>
              <a:tr h="207463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nl-NL" sz="1800" b="1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Flexible</a:t>
                      </a:r>
                      <a:r>
                        <a:rPr lang="nl-NL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nl-NL" sz="1800" b="1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redesign</a:t>
                      </a:r>
                      <a:endParaRPr lang="nl-NL" sz="1800" b="1" dirty="0" smtClean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nl-NL" sz="1800" b="1" dirty="0" smtClean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55600" indent="-355600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r>
                        <a:rPr lang="nl-NL" sz="1800" b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Stand </a:t>
                      </a:r>
                      <a:r>
                        <a:rPr lang="nl-NL" sz="1800" b="0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alone</a:t>
                      </a:r>
                      <a:r>
                        <a:rPr lang="nl-NL" sz="1800" b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units </a:t>
                      </a:r>
                    </a:p>
                    <a:p>
                      <a:pPr marL="355600" indent="-355600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r>
                        <a:rPr lang="nl-NL" sz="1800" b="0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Certificate</a:t>
                      </a:r>
                      <a:r>
                        <a:rPr lang="nl-NL" sz="1800" b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nl-NL" sz="1800" b="0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nl-NL" sz="1800" b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single units</a:t>
                      </a:r>
                    </a:p>
                    <a:p>
                      <a:pPr marL="355600" indent="-355600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r>
                        <a:rPr lang="nl-NL" sz="1800" b="0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Seperate</a:t>
                      </a:r>
                      <a:r>
                        <a:rPr lang="nl-NL" sz="1800" b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Assessments</a:t>
                      </a:r>
                    </a:p>
                    <a:p>
                      <a:pPr marL="355600" indent="-355600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r>
                        <a:rPr lang="nl-NL" sz="1800" b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Non </a:t>
                      </a:r>
                      <a:r>
                        <a:rPr lang="nl-NL" sz="1800" b="0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consecutive</a:t>
                      </a:r>
                      <a:r>
                        <a:rPr lang="nl-NL" sz="1800" b="0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courses</a:t>
                      </a:r>
                      <a:endParaRPr lang="en-US" sz="1800" b="0" dirty="0"/>
                    </a:p>
                  </a:txBody>
                  <a:tcPr>
                    <a:solidFill>
                      <a:srgbClr val="00A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1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Pedagogy</a:t>
                      </a:r>
                      <a:endParaRPr lang="nl-NL" sz="1800" b="1" dirty="0" smtClean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nl-NL" sz="1800" b="0" dirty="0" smtClean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55600" indent="-355600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r>
                        <a:rPr lang="nl-NL" sz="1800" b="0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Self</a:t>
                      </a:r>
                      <a:r>
                        <a:rPr lang="nl-NL" sz="1800" b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nl-NL" sz="1800" b="0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Directing</a:t>
                      </a:r>
                      <a:r>
                        <a:rPr lang="nl-NL" sz="1800" b="0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nl-NL" sz="1800" b="0" baseline="0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nl-NL" sz="1800" b="0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nl-NL" sz="1800" b="0" baseline="0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students</a:t>
                      </a:r>
                      <a:endParaRPr lang="nl-NL" sz="1800" b="0" dirty="0" smtClean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55600" indent="-355600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r>
                        <a:rPr lang="nl-NL" sz="1800" b="0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Pedagogy</a:t>
                      </a:r>
                      <a:r>
                        <a:rPr lang="nl-NL" sz="1800" b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nl-NL" sz="1800" b="0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nl-NL" sz="1800" b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nl-NL" sz="1800" b="0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working</a:t>
                      </a:r>
                      <a:r>
                        <a:rPr lang="nl-NL" sz="1800" b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professional </a:t>
                      </a:r>
                    </a:p>
                    <a:p>
                      <a:pPr marL="355600" indent="-355600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r>
                        <a:rPr lang="nl-NL" sz="1800" b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Learning team learning</a:t>
                      </a:r>
                    </a:p>
                    <a:p>
                      <a:pPr marL="355600" indent="-355600">
                        <a:buClr>
                          <a:schemeClr val="accent2"/>
                        </a:buClr>
                        <a:buFont typeface="Wingdings" pitchFamily="2" charset="2"/>
                        <a:buChar char="§"/>
                      </a:pPr>
                      <a:r>
                        <a:rPr lang="nl-NL" sz="1800" b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Blended leren</a:t>
                      </a:r>
                      <a:endParaRPr lang="en-US" sz="1800" b="0" dirty="0"/>
                    </a:p>
                  </a:txBody>
                  <a:tcPr>
                    <a:solidFill>
                      <a:srgbClr val="00A0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0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tx2"/>
                </a:solidFill>
              </a:rPr>
              <a:t>Translation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to</a:t>
            </a:r>
            <a:r>
              <a:rPr lang="nl-NL" dirty="0" smtClean="0">
                <a:solidFill>
                  <a:schemeClr val="tx2"/>
                </a:solidFill>
              </a:rPr>
              <a:t> a platform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762125"/>
            <a:ext cx="7881938" cy="3625608"/>
          </a:xfrm>
        </p:spPr>
        <p:txBody>
          <a:bodyPr/>
          <a:lstStyle/>
          <a:p>
            <a:r>
              <a:rPr lang="nl-NL" dirty="0" smtClean="0">
                <a:solidFill>
                  <a:srgbClr val="FFFFFF"/>
                </a:solidFill>
              </a:rPr>
              <a:t>Dashboard</a:t>
            </a:r>
          </a:p>
          <a:p>
            <a:r>
              <a:rPr lang="nl-NL" dirty="0" smtClean="0">
                <a:solidFill>
                  <a:srgbClr val="FFFFFF"/>
                </a:solidFill>
              </a:rPr>
              <a:t>Content</a:t>
            </a:r>
            <a:endParaRPr lang="nl-NL" dirty="0">
              <a:solidFill>
                <a:srgbClr val="FFFFFF"/>
              </a:solidFill>
            </a:endParaRPr>
          </a:p>
          <a:p>
            <a:r>
              <a:rPr lang="nl-NL" dirty="0" err="1" smtClean="0">
                <a:solidFill>
                  <a:srgbClr val="FFFFFF"/>
                </a:solidFill>
              </a:rPr>
              <a:t>Social</a:t>
            </a:r>
            <a:r>
              <a:rPr lang="nl-NL" dirty="0" smtClean="0">
                <a:solidFill>
                  <a:srgbClr val="FFFFFF"/>
                </a:solidFill>
              </a:rPr>
              <a:t> </a:t>
            </a:r>
            <a:r>
              <a:rPr lang="nl-NL" dirty="0">
                <a:solidFill>
                  <a:srgbClr val="FFFFFF"/>
                </a:solidFill>
              </a:rPr>
              <a:t>context </a:t>
            </a:r>
          </a:p>
          <a:p>
            <a:r>
              <a:rPr lang="nl-NL" dirty="0" smtClean="0">
                <a:solidFill>
                  <a:srgbClr val="FFFFFF"/>
                </a:solidFill>
              </a:rPr>
              <a:t>Bench </a:t>
            </a:r>
            <a:r>
              <a:rPr lang="nl-NL" dirty="0" err="1" smtClean="0">
                <a:solidFill>
                  <a:srgbClr val="FFFFFF"/>
                </a:solidFill>
              </a:rPr>
              <a:t>marking</a:t>
            </a:r>
            <a:endParaRPr lang="nl-NL" dirty="0">
              <a:solidFill>
                <a:srgbClr val="FFFFFF"/>
              </a:solidFill>
            </a:endParaRPr>
          </a:p>
          <a:p>
            <a:r>
              <a:rPr lang="nl-NL" dirty="0" smtClean="0">
                <a:solidFill>
                  <a:srgbClr val="FFFFFF"/>
                </a:solidFill>
              </a:rPr>
              <a:t>Learning </a:t>
            </a:r>
            <a:r>
              <a:rPr lang="nl-NL" dirty="0" err="1" smtClean="0">
                <a:solidFill>
                  <a:srgbClr val="FFFFFF"/>
                </a:solidFill>
              </a:rPr>
              <a:t>together</a:t>
            </a:r>
            <a:endParaRPr lang="nl-NL" dirty="0">
              <a:solidFill>
                <a:srgbClr val="FFFFFF"/>
              </a:solidFill>
            </a:endParaRPr>
          </a:p>
          <a:p>
            <a:r>
              <a:rPr lang="nl-NL" dirty="0" smtClean="0">
                <a:solidFill>
                  <a:srgbClr val="FFFFFF"/>
                </a:solidFill>
              </a:rPr>
              <a:t>Integration of digital </a:t>
            </a:r>
            <a:r>
              <a:rPr lang="nl-NL" dirty="0">
                <a:solidFill>
                  <a:srgbClr val="FFFFFF"/>
                </a:solidFill>
              </a:rPr>
              <a:t>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70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Course builder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00018"/>
            <a:ext cx="7128792" cy="545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88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Dashboard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378617"/>
            <a:ext cx="7484633" cy="5481228"/>
          </a:xfrm>
        </p:spPr>
      </p:pic>
    </p:spTree>
    <p:extLst>
      <p:ext uri="{BB962C8B-B14F-4D97-AF65-F5344CB8AC3E}">
        <p14:creationId xmlns:p14="http://schemas.microsoft.com/office/powerpoint/2010/main" val="1444738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Content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68199"/>
            <a:ext cx="7371822" cy="549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302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tx2"/>
                </a:solidFill>
              </a:rPr>
              <a:t>Social</a:t>
            </a:r>
            <a:r>
              <a:rPr lang="nl-NL" dirty="0" smtClean="0">
                <a:solidFill>
                  <a:schemeClr val="tx2"/>
                </a:solidFill>
              </a:rPr>
              <a:t> context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708" y="1376772"/>
            <a:ext cx="5391160" cy="54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53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tx2"/>
                </a:solidFill>
              </a:rPr>
              <a:t>Social</a:t>
            </a:r>
            <a:r>
              <a:rPr lang="nl-NL" dirty="0" smtClean="0">
                <a:solidFill>
                  <a:schemeClr val="tx2"/>
                </a:solidFill>
              </a:rPr>
              <a:t> context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34" y="2744924"/>
            <a:ext cx="909996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12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tx2"/>
                </a:solidFill>
              </a:rPr>
              <a:t>Social</a:t>
            </a:r>
            <a:r>
              <a:rPr lang="nl-NL" dirty="0" smtClean="0">
                <a:solidFill>
                  <a:schemeClr val="tx2"/>
                </a:solidFill>
              </a:rPr>
              <a:t> context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378617"/>
            <a:ext cx="7484633" cy="5481228"/>
          </a:xfrm>
        </p:spPr>
      </p:pic>
      <p:sp>
        <p:nvSpPr>
          <p:cNvPr id="3" name="Afgeronde rechthoek 2"/>
          <p:cNvSpPr/>
          <p:nvPr/>
        </p:nvSpPr>
        <p:spPr bwMode="auto">
          <a:xfrm>
            <a:off x="1043608" y="3465004"/>
            <a:ext cx="5652628" cy="864096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64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Why Blended learning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762125"/>
            <a:ext cx="7881938" cy="2591479"/>
          </a:xfrm>
        </p:spPr>
        <p:txBody>
          <a:bodyPr/>
          <a:lstStyle/>
          <a:p>
            <a:r>
              <a:rPr lang="nl-NL" dirty="0" err="1" smtClean="0">
                <a:solidFill>
                  <a:srgbClr val="FFFFFF"/>
                </a:solidFill>
              </a:rPr>
              <a:t>Future</a:t>
            </a:r>
            <a:r>
              <a:rPr lang="nl-NL" dirty="0" smtClean="0">
                <a:solidFill>
                  <a:srgbClr val="FFFFFF"/>
                </a:solidFill>
              </a:rPr>
              <a:t> </a:t>
            </a:r>
            <a:r>
              <a:rPr lang="nl-NL" dirty="0" err="1" smtClean="0">
                <a:solidFill>
                  <a:srgbClr val="FFFFFF"/>
                </a:solidFill>
              </a:rPr>
              <a:t>focussed</a:t>
            </a:r>
            <a:endParaRPr lang="nl-NL" dirty="0" smtClean="0">
              <a:solidFill>
                <a:srgbClr val="FFFFFF"/>
              </a:solidFill>
            </a:endParaRPr>
          </a:p>
          <a:p>
            <a:r>
              <a:rPr lang="nl-NL" dirty="0" err="1" smtClean="0">
                <a:solidFill>
                  <a:srgbClr val="FFFFFF"/>
                </a:solidFill>
              </a:rPr>
              <a:t>Place</a:t>
            </a:r>
            <a:r>
              <a:rPr lang="nl-NL" dirty="0" smtClean="0">
                <a:solidFill>
                  <a:srgbClr val="FFFFFF"/>
                </a:solidFill>
              </a:rPr>
              <a:t> independent </a:t>
            </a:r>
            <a:r>
              <a:rPr lang="nl-NL" dirty="0" err="1" smtClean="0">
                <a:solidFill>
                  <a:srgbClr val="FFFFFF"/>
                </a:solidFill>
              </a:rPr>
              <a:t>and</a:t>
            </a:r>
            <a:r>
              <a:rPr lang="nl-NL" dirty="0" smtClean="0">
                <a:solidFill>
                  <a:srgbClr val="FFFFFF"/>
                </a:solidFill>
              </a:rPr>
              <a:t> </a:t>
            </a:r>
            <a:r>
              <a:rPr lang="nl-NL" dirty="0">
                <a:solidFill>
                  <a:srgbClr val="FFFFFF"/>
                </a:solidFill>
              </a:rPr>
              <a:t>t</a:t>
            </a:r>
            <a:r>
              <a:rPr lang="nl-NL" dirty="0" smtClean="0">
                <a:solidFill>
                  <a:srgbClr val="FFFFFF"/>
                </a:solidFill>
              </a:rPr>
              <a:t>ime </a:t>
            </a:r>
            <a:r>
              <a:rPr lang="nl-NL" dirty="0" err="1" smtClean="0">
                <a:solidFill>
                  <a:srgbClr val="FFFFFF"/>
                </a:solidFill>
              </a:rPr>
              <a:t>flexible</a:t>
            </a:r>
            <a:r>
              <a:rPr lang="nl-NL" dirty="0" smtClean="0">
                <a:solidFill>
                  <a:srgbClr val="FFFFFF"/>
                </a:solidFill>
              </a:rPr>
              <a:t> learning</a:t>
            </a:r>
            <a:endParaRPr lang="nl-NL" dirty="0">
              <a:solidFill>
                <a:srgbClr val="FFFFFF"/>
              </a:solidFill>
            </a:endParaRPr>
          </a:p>
          <a:p>
            <a:r>
              <a:rPr lang="nl-N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Added</a:t>
            </a:r>
            <a:r>
              <a:rPr lang="nl-N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nl-N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value</a:t>
            </a:r>
            <a:r>
              <a:rPr lang="nl-N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of F2F is more important</a:t>
            </a:r>
            <a:endParaRPr lang="en-US" dirty="0">
              <a:solidFill>
                <a:srgbClr val="FFFFFF"/>
              </a:solidFill>
              <a:sym typeface="Arial" pitchFamily="34" charset="0"/>
            </a:endParaRPr>
          </a:p>
          <a:p>
            <a:r>
              <a:rPr lang="nl-N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Powerful</a:t>
            </a:r>
            <a:r>
              <a:rPr lang="nl-N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support of </a:t>
            </a:r>
            <a:r>
              <a:rPr lang="nl-N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continous</a:t>
            </a:r>
            <a:r>
              <a:rPr lang="nl-NL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nl-NL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education</a:t>
            </a:r>
            <a:endParaRPr lang="nl-NL" dirty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endParaRPr lang="nl-NL" dirty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4263"/>
            <a:ext cx="6172200" cy="584775"/>
          </a:xfrm>
        </p:spPr>
        <p:txBody>
          <a:bodyPr/>
          <a:lstStyle/>
          <a:p>
            <a:r>
              <a:rPr lang="nl-NL" dirty="0" smtClean="0">
                <a:solidFill>
                  <a:schemeClr val="accent4"/>
                </a:solidFill>
              </a:rPr>
              <a:t>Bench </a:t>
            </a:r>
            <a:r>
              <a:rPr lang="nl-NL" dirty="0" err="1" smtClean="0">
                <a:solidFill>
                  <a:schemeClr val="accent4"/>
                </a:solidFill>
              </a:rPr>
              <a:t>marking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635" y="1304764"/>
            <a:ext cx="6522627" cy="5553236"/>
          </a:xfrm>
          <a:prstGeom prst="rect">
            <a:avLst/>
          </a:prstGeom>
        </p:spPr>
      </p:pic>
      <p:sp>
        <p:nvSpPr>
          <p:cNvPr id="5" name="Afgeronde rechthoek 4"/>
          <p:cNvSpPr/>
          <p:nvPr/>
        </p:nvSpPr>
        <p:spPr bwMode="auto">
          <a:xfrm>
            <a:off x="4247964" y="1376772"/>
            <a:ext cx="1152128" cy="5400600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94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4263"/>
            <a:ext cx="6172200" cy="584775"/>
          </a:xfrm>
        </p:spPr>
        <p:txBody>
          <a:bodyPr/>
          <a:lstStyle/>
          <a:p>
            <a:r>
              <a:rPr lang="nl-NL" dirty="0" smtClean="0">
                <a:solidFill>
                  <a:schemeClr val="accent4"/>
                </a:solidFill>
              </a:rPr>
              <a:t>Co-</a:t>
            </a:r>
            <a:r>
              <a:rPr lang="nl-NL" dirty="0" err="1" smtClean="0">
                <a:solidFill>
                  <a:schemeClr val="accent4"/>
                </a:solidFill>
              </a:rPr>
              <a:t>operative</a:t>
            </a:r>
            <a:r>
              <a:rPr lang="nl-NL" dirty="0" smtClean="0">
                <a:solidFill>
                  <a:schemeClr val="accent4"/>
                </a:solidFill>
              </a:rPr>
              <a:t> learning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758" y="2276872"/>
            <a:ext cx="9141282" cy="2952328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 bwMode="auto">
          <a:xfrm>
            <a:off x="5868144" y="2456892"/>
            <a:ext cx="0" cy="8280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68364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4263"/>
            <a:ext cx="6172200" cy="584775"/>
          </a:xfrm>
        </p:spPr>
        <p:txBody>
          <a:bodyPr/>
          <a:lstStyle/>
          <a:p>
            <a:r>
              <a:rPr lang="nl-NL" dirty="0">
                <a:solidFill>
                  <a:schemeClr val="accent4"/>
                </a:solidFill>
              </a:rPr>
              <a:t>Co-</a:t>
            </a:r>
            <a:r>
              <a:rPr lang="nl-NL" dirty="0" err="1">
                <a:solidFill>
                  <a:schemeClr val="accent4"/>
                </a:solidFill>
              </a:rPr>
              <a:t>operative</a:t>
            </a:r>
            <a:r>
              <a:rPr lang="nl-NL" dirty="0">
                <a:solidFill>
                  <a:schemeClr val="accent4"/>
                </a:solidFill>
              </a:rPr>
              <a:t> learning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28" y="1337654"/>
            <a:ext cx="6614897" cy="552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87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4263"/>
            <a:ext cx="6172200" cy="584775"/>
          </a:xfrm>
        </p:spPr>
        <p:txBody>
          <a:bodyPr/>
          <a:lstStyle/>
          <a:p>
            <a:r>
              <a:rPr lang="nl-NL" dirty="0" smtClean="0">
                <a:solidFill>
                  <a:schemeClr val="accent4"/>
                </a:solidFill>
              </a:rPr>
              <a:t>Integration of digital </a:t>
            </a:r>
            <a:r>
              <a:rPr lang="nl-NL" dirty="0">
                <a:solidFill>
                  <a:schemeClr val="accent4"/>
                </a:solidFill>
              </a:rPr>
              <a:t>tools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628800"/>
            <a:ext cx="5112568" cy="48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21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The </a:t>
            </a:r>
            <a:r>
              <a:rPr lang="nl-NL" dirty="0" err="1" smtClean="0">
                <a:solidFill>
                  <a:schemeClr val="tx1"/>
                </a:solidFill>
              </a:rPr>
              <a:t>reality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762125"/>
            <a:ext cx="7881938" cy="523220"/>
          </a:xfrm>
        </p:spPr>
        <p:txBody>
          <a:bodyPr/>
          <a:lstStyle/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71210"/>
            <a:ext cx="8474958" cy="548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429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tx1"/>
                </a:solidFill>
              </a:rPr>
              <a:t>Questions</a:t>
            </a:r>
            <a:r>
              <a:rPr lang="nl-NL" dirty="0" smtClean="0">
                <a:solidFill>
                  <a:schemeClr val="tx1"/>
                </a:solidFill>
              </a:rPr>
              <a:t>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62082" y="3465004"/>
            <a:ext cx="3924436" cy="1040285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>
                <a:solidFill>
                  <a:srgbClr val="FFFFFF"/>
                </a:solidFill>
              </a:rPr>
              <a:t>Hans van Bergen</a:t>
            </a:r>
          </a:p>
          <a:p>
            <a:pPr marL="0" indent="0" algn="ctr">
              <a:buNone/>
            </a:pPr>
            <a:r>
              <a:rPr lang="nl-NL" dirty="0" smtClean="0">
                <a:solidFill>
                  <a:srgbClr val="FFFFFF"/>
                </a:solidFill>
              </a:rPr>
              <a:t>hans.vanbergen@hu.nl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82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Blended environments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762125"/>
            <a:ext cx="7881938" cy="2517612"/>
          </a:xfrm>
        </p:spPr>
        <p:txBody>
          <a:bodyPr/>
          <a:lstStyle/>
          <a:p>
            <a:r>
              <a:rPr lang="nl-NL" dirty="0" err="1" smtClean="0">
                <a:solidFill>
                  <a:srgbClr val="FFFFFF"/>
                </a:solidFill>
              </a:rPr>
              <a:t>Local</a:t>
            </a:r>
            <a:r>
              <a:rPr lang="nl-NL" dirty="0" smtClean="0">
                <a:solidFill>
                  <a:srgbClr val="FFFFFF"/>
                </a:solidFill>
              </a:rPr>
              <a:t> environment / F2F</a:t>
            </a:r>
          </a:p>
          <a:p>
            <a:r>
              <a:rPr lang="nl-NL" dirty="0" smtClean="0">
                <a:solidFill>
                  <a:srgbClr val="FFFFFF"/>
                </a:solidFill>
              </a:rPr>
              <a:t>Digital learning environment</a:t>
            </a:r>
          </a:p>
          <a:p>
            <a:r>
              <a:rPr lang="nl-NL" dirty="0" smtClean="0">
                <a:solidFill>
                  <a:srgbClr val="FFFFFF"/>
                </a:solidFill>
              </a:rPr>
              <a:t>Learning on the </a:t>
            </a:r>
            <a:r>
              <a:rPr lang="nl-NL" dirty="0" err="1" smtClean="0">
                <a:solidFill>
                  <a:srgbClr val="FFFFFF"/>
                </a:solidFill>
              </a:rPr>
              <a:t>work</a:t>
            </a:r>
            <a:r>
              <a:rPr lang="nl-NL" dirty="0" smtClean="0">
                <a:solidFill>
                  <a:srgbClr val="FFFFFF"/>
                </a:solidFill>
              </a:rPr>
              <a:t> spot</a:t>
            </a:r>
          </a:p>
          <a:p>
            <a:pPr lvl="1"/>
            <a:r>
              <a:rPr lang="nl-NL" dirty="0" smtClean="0">
                <a:solidFill>
                  <a:srgbClr val="FFFFFF"/>
                </a:solidFill>
              </a:rPr>
              <a:t>Learning </a:t>
            </a:r>
            <a:r>
              <a:rPr lang="nl-NL" dirty="0" err="1" smtClean="0">
                <a:solidFill>
                  <a:srgbClr val="FFFFFF"/>
                </a:solidFill>
              </a:rPr>
              <a:t>with</a:t>
            </a:r>
            <a:r>
              <a:rPr lang="nl-NL" dirty="0" smtClean="0">
                <a:solidFill>
                  <a:srgbClr val="FFFFFF"/>
                </a:solidFill>
              </a:rPr>
              <a:t> / </a:t>
            </a:r>
            <a:r>
              <a:rPr lang="nl-NL" dirty="0" err="1" smtClean="0">
                <a:solidFill>
                  <a:srgbClr val="FFFFFF"/>
                </a:solidFill>
              </a:rPr>
              <a:t>from</a:t>
            </a:r>
            <a:r>
              <a:rPr lang="nl-NL" dirty="0" smtClean="0">
                <a:solidFill>
                  <a:srgbClr val="FFFFFF"/>
                </a:solidFill>
              </a:rPr>
              <a:t> </a:t>
            </a:r>
            <a:r>
              <a:rPr lang="nl-NL" dirty="0" err="1" smtClean="0">
                <a:solidFill>
                  <a:srgbClr val="FFFFFF"/>
                </a:solidFill>
              </a:rPr>
              <a:t>colleagues</a:t>
            </a:r>
            <a:endParaRPr lang="nl-NL" dirty="0" smtClean="0">
              <a:solidFill>
                <a:srgbClr val="FFFFFF"/>
              </a:solidFill>
            </a:endParaRPr>
          </a:p>
          <a:p>
            <a:pPr marL="533400" lvl="1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2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Traditional </a:t>
            </a:r>
            <a:r>
              <a:rPr lang="nl-NL" dirty="0" err="1" smtClean="0"/>
              <a:t>lesson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762125"/>
            <a:ext cx="7881938" cy="2074414"/>
          </a:xfrm>
        </p:spPr>
        <p:txBody>
          <a:bodyPr/>
          <a:lstStyle/>
          <a:p>
            <a:r>
              <a:rPr lang="nl-NL" dirty="0" err="1" smtClean="0">
                <a:solidFill>
                  <a:srgbClr val="FFFFFF"/>
                </a:solidFill>
              </a:rPr>
              <a:t>Instruction</a:t>
            </a:r>
            <a:endParaRPr lang="nl-NL" dirty="0">
              <a:solidFill>
                <a:srgbClr val="FFFFFF"/>
              </a:solidFill>
            </a:endParaRPr>
          </a:p>
          <a:p>
            <a:r>
              <a:rPr lang="nl-NL" dirty="0" err="1" smtClean="0">
                <a:solidFill>
                  <a:srgbClr val="FFFFFF"/>
                </a:solidFill>
              </a:rPr>
              <a:t>Assignments</a:t>
            </a:r>
            <a:endParaRPr lang="nl-NL" dirty="0">
              <a:solidFill>
                <a:srgbClr val="FFFFFF"/>
              </a:solidFill>
            </a:endParaRPr>
          </a:p>
          <a:p>
            <a:r>
              <a:rPr lang="nl-NL" dirty="0" smtClean="0">
                <a:solidFill>
                  <a:srgbClr val="FFFFFF"/>
                </a:solidFill>
              </a:rPr>
              <a:t>Evaluation </a:t>
            </a:r>
            <a:endParaRPr lang="nl-NL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969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Flipping</a:t>
            </a:r>
            <a:r>
              <a:rPr lang="nl-NL" dirty="0" smtClean="0"/>
              <a:t> the classroom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762125"/>
            <a:ext cx="2655986" cy="2074414"/>
          </a:xfrm>
        </p:spPr>
        <p:txBody>
          <a:bodyPr/>
          <a:lstStyle/>
          <a:p>
            <a:r>
              <a:rPr lang="nl-NL" dirty="0" err="1" smtClean="0">
                <a:solidFill>
                  <a:srgbClr val="FFFFFF"/>
                </a:solidFill>
              </a:rPr>
              <a:t>Instruction</a:t>
            </a:r>
            <a:endParaRPr lang="nl-NL" dirty="0">
              <a:solidFill>
                <a:srgbClr val="FFFFFF"/>
              </a:solidFill>
            </a:endParaRPr>
          </a:p>
          <a:p>
            <a:r>
              <a:rPr lang="nl-NL" dirty="0" err="1" smtClean="0">
                <a:solidFill>
                  <a:srgbClr val="FFFFFF"/>
                </a:solidFill>
              </a:rPr>
              <a:t>Assignments</a:t>
            </a:r>
            <a:endParaRPr lang="nl-NL" dirty="0">
              <a:solidFill>
                <a:srgbClr val="FFFFFF"/>
              </a:solidFill>
            </a:endParaRPr>
          </a:p>
          <a:p>
            <a:r>
              <a:rPr lang="nl-NL" dirty="0" smtClean="0">
                <a:solidFill>
                  <a:srgbClr val="FFFFFF"/>
                </a:solidFill>
              </a:rPr>
              <a:t>Evaluation </a:t>
            </a:r>
            <a:endParaRPr lang="nl-NL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3417986" y="1772816"/>
            <a:ext cx="4178350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D0010"/>
              </a:buClr>
              <a:buSzPct val="60000"/>
              <a:buFont typeface="Zapf Dingbats" pitchFamily="82" charset="2"/>
              <a:buChar char="n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191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82" charset="2"/>
              <a:buChar char="n"/>
              <a:defRPr sz="2600">
                <a:solidFill>
                  <a:srgbClr val="0000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82" charset="2"/>
              <a:buChar char="n"/>
              <a:defRPr sz="2400">
                <a:solidFill>
                  <a:srgbClr val="000000"/>
                </a:solidFill>
                <a:latin typeface="+mn-lt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82" charset="2"/>
              <a:buChar char="n"/>
              <a:defRPr sz="2200">
                <a:solidFill>
                  <a:srgbClr val="000000"/>
                </a:solidFill>
                <a:latin typeface="+mn-lt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pitchFamily="82" charset="2"/>
              <a:buChar char="n"/>
              <a:defRPr sz="2000">
                <a:solidFill>
                  <a:srgbClr val="000000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charset="2"/>
              <a:buChar char="n"/>
              <a:defRPr sz="2000">
                <a:solidFill>
                  <a:srgbClr val="000000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charset="2"/>
              <a:buChar char="n"/>
              <a:defRPr sz="2000">
                <a:solidFill>
                  <a:srgbClr val="000000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charset="2"/>
              <a:buChar char="n"/>
              <a:defRPr sz="2000">
                <a:solidFill>
                  <a:srgbClr val="000000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Zapf Dingbats" charset="2"/>
              <a:buChar char="n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kern="0" dirty="0" smtClean="0">
                <a:solidFill>
                  <a:srgbClr val="FFFFFF"/>
                </a:solidFill>
              </a:rPr>
              <a:t>Digital</a:t>
            </a:r>
          </a:p>
          <a:p>
            <a:pPr marL="0" indent="0">
              <a:buNone/>
            </a:pPr>
            <a:r>
              <a:rPr lang="nl-NL" kern="0" dirty="0" smtClean="0">
                <a:solidFill>
                  <a:srgbClr val="FFFFFF"/>
                </a:solidFill>
              </a:rPr>
              <a:t>Digital / learning team</a:t>
            </a:r>
          </a:p>
          <a:p>
            <a:pPr marL="0" indent="0">
              <a:buNone/>
            </a:pPr>
            <a:r>
              <a:rPr lang="nl-NL" kern="0" dirty="0" smtClean="0">
                <a:solidFill>
                  <a:srgbClr val="FFFFFF"/>
                </a:solidFill>
              </a:rPr>
              <a:t>Contact time</a:t>
            </a:r>
          </a:p>
        </p:txBody>
      </p:sp>
    </p:spTree>
    <p:extLst>
      <p:ext uri="{BB962C8B-B14F-4D97-AF65-F5344CB8AC3E}">
        <p14:creationId xmlns:p14="http://schemas.microsoft.com/office/powerpoint/2010/main" val="3558543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8" name="Rectangle 94"/>
          <p:cNvSpPr>
            <a:spLocks/>
          </p:cNvSpPr>
          <p:nvPr/>
        </p:nvSpPr>
        <p:spPr bwMode="auto">
          <a:xfrm>
            <a:off x="217766" y="2011342"/>
            <a:ext cx="4311885" cy="428075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63498" tIns="38098" rIns="63498" bIns="38098"/>
          <a:lstStyle/>
          <a:p>
            <a:pPr marL="187517" indent="-187517" defTabSz="914145">
              <a:buClr>
                <a:schemeClr val="accent2"/>
              </a:buClr>
              <a:buFont typeface="Wingdings" pitchFamily="2" charset="2"/>
              <a:buChar char="§"/>
            </a:pPr>
            <a:r>
              <a:rPr lang="nl-NL" sz="2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Instruction</a:t>
            </a:r>
            <a:r>
              <a:rPr lang="nl-NL" sz="2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online</a:t>
            </a:r>
          </a:p>
          <a:p>
            <a:pPr marL="187517" indent="-187517" defTabSz="914145">
              <a:buFont typeface="Wingdings" pitchFamily="2" charset="2"/>
              <a:buChar char="Ø"/>
            </a:pPr>
            <a:endParaRPr lang="nl-NL" sz="2200" dirty="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187517" indent="-187517" defTabSz="914145">
              <a:buClr>
                <a:schemeClr val="accent2"/>
              </a:buClr>
              <a:buFont typeface="Wingdings" pitchFamily="2" charset="2"/>
              <a:buChar char="§"/>
            </a:pPr>
            <a:r>
              <a:rPr lang="nl-NL" sz="2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Deep</a:t>
            </a:r>
            <a:r>
              <a:rPr lang="nl-NL" sz="2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learning </a:t>
            </a:r>
            <a:r>
              <a:rPr lang="nl-NL" sz="2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and</a:t>
            </a:r>
            <a:r>
              <a:rPr lang="nl-NL" sz="2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nl-NL" sz="2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differentiation</a:t>
            </a:r>
            <a:r>
              <a:rPr lang="nl-NL" sz="2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in the classroom; </a:t>
            </a:r>
            <a:r>
              <a:rPr lang="nl-NL" sz="2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Higher</a:t>
            </a:r>
            <a:r>
              <a:rPr lang="nl-NL" sz="2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learning skills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67544" y="361652"/>
            <a:ext cx="7446077" cy="80700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88896" tIns="50798" rIns="88896" bIns="50798" numCol="1" anchor="b" anchorCtr="0" compatLnSpc="1">
            <a:prstTxWarp prst="textNoShape">
              <a:avLst/>
            </a:prstTxWarp>
          </a:bodyPr>
          <a:lstStyle/>
          <a:p>
            <a:pPr defTabSz="914145">
              <a:defRPr/>
            </a:pPr>
            <a:r>
              <a:rPr lang="nl-NL" sz="3100" b="1" kern="0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  <a:sym typeface="Arial" pitchFamily="34" charset="0"/>
              </a:rPr>
              <a:t>Flipping</a:t>
            </a:r>
            <a:r>
              <a:rPr lang="nl-NL" sz="3100" b="1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  <a:sym typeface="Arial" pitchFamily="34" charset="0"/>
              </a:rPr>
              <a:t> the </a:t>
            </a:r>
            <a:r>
              <a:rPr lang="nl-NL" sz="3100" b="1" kern="0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  <a:sym typeface="Arial" pitchFamily="34" charset="0"/>
              </a:rPr>
              <a:t>Classroom</a:t>
            </a:r>
            <a:endParaRPr lang="en-US" sz="3100" kern="0" dirty="0">
              <a:solidFill>
                <a:schemeClr val="tx2"/>
              </a:solidFill>
              <a:latin typeface="Helvetica Light"/>
              <a:ea typeface="+mj-ea"/>
              <a:cs typeface="+mj-cs"/>
            </a:endParaRPr>
          </a:p>
        </p:txBody>
      </p:sp>
      <p:pic>
        <p:nvPicPr>
          <p:cNvPr id="4" name="il_fi" descr="http://sschouwenaars.files.wordpress.com/2012/05/flipped-bloom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874" y="1859451"/>
            <a:ext cx="4506126" cy="486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5445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5818"/>
            <a:ext cx="6172200" cy="523220"/>
          </a:xfrm>
        </p:spPr>
        <p:txBody>
          <a:bodyPr/>
          <a:lstStyle/>
          <a:p>
            <a:r>
              <a:rPr lang="nl-NL" sz="2800" dirty="0" smtClean="0"/>
              <a:t>Strong points F2F</a:t>
            </a:r>
            <a:endParaRPr lang="en-US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762125"/>
            <a:ext cx="7881938" cy="2074414"/>
          </a:xfrm>
        </p:spPr>
        <p:txBody>
          <a:bodyPr/>
          <a:lstStyle/>
          <a:p>
            <a:r>
              <a:rPr lang="nl-NL" dirty="0" smtClean="0">
                <a:solidFill>
                  <a:srgbClr val="FFFFFF"/>
                </a:solidFill>
              </a:rPr>
              <a:t>Direct contact </a:t>
            </a:r>
          </a:p>
          <a:p>
            <a:r>
              <a:rPr lang="nl-NL" dirty="0" err="1" smtClean="0">
                <a:solidFill>
                  <a:srgbClr val="FFFFFF"/>
                </a:solidFill>
              </a:rPr>
              <a:t>Social</a:t>
            </a:r>
            <a:r>
              <a:rPr lang="nl-NL" dirty="0" smtClean="0">
                <a:solidFill>
                  <a:srgbClr val="FFFFFF"/>
                </a:solidFill>
              </a:rPr>
              <a:t> context</a:t>
            </a:r>
          </a:p>
          <a:p>
            <a:r>
              <a:rPr lang="nl-NL" dirty="0" smtClean="0">
                <a:solidFill>
                  <a:srgbClr val="FFFFFF"/>
                </a:solidFill>
              </a:rPr>
              <a:t>Benchmarking</a:t>
            </a:r>
          </a:p>
          <a:p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09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Making </a:t>
            </a:r>
            <a:r>
              <a:rPr lang="nl-NL" dirty="0" err="1" smtClean="0"/>
              <a:t>choices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762125"/>
            <a:ext cx="7881938" cy="3945696"/>
          </a:xfrm>
        </p:spPr>
        <p:txBody>
          <a:bodyPr/>
          <a:lstStyle/>
          <a:p>
            <a:pPr>
              <a:buFont typeface="Zapf Dingbats" charset="2"/>
              <a:buChar char="n"/>
              <a:defRPr/>
            </a:pPr>
            <a:r>
              <a:rPr lang="nl-NL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Choises</a:t>
            </a:r>
            <a:r>
              <a:rPr lang="nl-N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based</a:t>
            </a:r>
            <a:r>
              <a:rPr lang="nl-N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on </a:t>
            </a:r>
            <a:r>
              <a:rPr lang="nl-NL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own</a:t>
            </a:r>
            <a:r>
              <a:rPr lang="nl-N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experience</a:t>
            </a:r>
            <a:r>
              <a:rPr lang="nl-N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and</a:t>
            </a:r>
            <a:r>
              <a:rPr lang="nl-N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expertise</a:t>
            </a:r>
          </a:p>
          <a:p>
            <a:pPr>
              <a:buFont typeface="Zapf Dingbats" charset="2"/>
              <a:buChar char="n"/>
              <a:defRPr/>
            </a:pPr>
            <a:r>
              <a:rPr lang="nl-NL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Keeping</a:t>
            </a:r>
            <a:r>
              <a:rPr lang="nl-N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in mind</a:t>
            </a:r>
          </a:p>
          <a:p>
            <a:pPr lvl="1">
              <a:buFont typeface="Zapf Dingbats" charset="2"/>
              <a:buChar char="n"/>
              <a:defRPr/>
            </a:pPr>
            <a:r>
              <a:rPr lang="nl-N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Content</a:t>
            </a:r>
          </a:p>
          <a:p>
            <a:pPr lvl="1">
              <a:buFont typeface="Zapf Dingbats" charset="2"/>
              <a:buChar char="n"/>
              <a:defRPr/>
            </a:pPr>
            <a:r>
              <a:rPr lang="nl-NL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Pedagogy</a:t>
            </a:r>
            <a:endParaRPr lang="nl-NL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>
              <a:buFont typeface="Zapf Dingbats" charset="2"/>
              <a:buChar char="n"/>
              <a:defRPr/>
            </a:pPr>
            <a:r>
              <a:rPr lang="nl-NL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Technological</a:t>
            </a:r>
            <a:r>
              <a:rPr lang="nl-N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possibilities</a:t>
            </a:r>
            <a:endParaRPr lang="nl-NL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buFont typeface="Zapf Dingbats" charset="2"/>
              <a:buChar char="n"/>
              <a:defRPr/>
            </a:pPr>
            <a:r>
              <a:rPr lang="nl-N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Integration of these</a:t>
            </a:r>
          </a:p>
          <a:p>
            <a:pPr>
              <a:buFont typeface="Zapf Dingbats" charset="2"/>
              <a:buChar char="n"/>
              <a:defRPr/>
            </a:pPr>
            <a:endParaRPr lang="nl-NL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TPACK</a:t>
            </a:r>
          </a:p>
        </p:txBody>
      </p:sp>
      <p:sp>
        <p:nvSpPr>
          <p:cNvPr id="10243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5294313" y="2051050"/>
            <a:ext cx="3525837" cy="3859518"/>
          </a:xfrm>
        </p:spPr>
        <p:txBody>
          <a:bodyPr/>
          <a:lstStyle/>
          <a:p>
            <a:pPr>
              <a:buFont typeface="Zapf Dingbats" charset="2"/>
              <a:buChar char="n"/>
              <a:defRPr/>
            </a:pPr>
            <a:r>
              <a:rPr lang="nl-NL" sz="1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Koehler &amp; </a:t>
            </a:r>
            <a:r>
              <a:rPr lang="nl-NL" sz="17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Mishra</a:t>
            </a:r>
            <a:r>
              <a:rPr lang="nl-NL" sz="1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(2006):</a:t>
            </a:r>
          </a:p>
          <a:p>
            <a:pPr marL="533400" lvl="1" indent="0">
              <a:buNone/>
              <a:defRPr/>
            </a:pPr>
            <a:endParaRPr lang="en-US" sz="17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533400" lvl="1" indent="0">
              <a:buNone/>
              <a:defRPr/>
            </a:pPr>
            <a:r>
              <a:rPr lang="en-US" sz="1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We </a:t>
            </a:r>
            <a:r>
              <a:rPr lang="en-US" sz="17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argue that at the heart of good teaching with technology are three core components:</a:t>
            </a:r>
          </a:p>
          <a:p>
            <a:pPr marL="876300" lvl="1" indent="-342900">
              <a:buFont typeface="+mj-lt"/>
              <a:buAutoNum type="arabicPeriod"/>
              <a:defRPr/>
            </a:pPr>
            <a:r>
              <a:rPr lang="en-US" sz="17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Content, </a:t>
            </a:r>
            <a:endParaRPr lang="en-US" sz="17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876300" lvl="1" indent="-342900">
              <a:buFont typeface="+mj-lt"/>
              <a:buAutoNum type="arabicPeriod"/>
              <a:defRPr/>
            </a:pPr>
            <a:r>
              <a:rPr lang="en-US" sz="1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Pedagogy  </a:t>
            </a:r>
          </a:p>
          <a:p>
            <a:pPr marL="876300" lvl="1" indent="-342900">
              <a:buFont typeface="+mj-lt"/>
              <a:buAutoNum type="arabicPeriod"/>
              <a:defRPr/>
            </a:pPr>
            <a:r>
              <a:rPr lang="en-US" sz="1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Technology </a:t>
            </a:r>
          </a:p>
          <a:p>
            <a:pPr marL="876300" lvl="1" indent="-342900">
              <a:buFont typeface="+mj-lt"/>
              <a:buAutoNum type="arabicPeriod"/>
              <a:defRPr/>
            </a:pPr>
            <a:endParaRPr lang="en-US" sz="17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533400" lvl="1" indent="0">
              <a:buNone/>
              <a:defRPr/>
            </a:pPr>
            <a:r>
              <a:rPr lang="en-US" sz="1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Equally </a:t>
            </a:r>
            <a:r>
              <a:rPr lang="en-US" sz="17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important are the relationships between these </a:t>
            </a:r>
            <a:r>
              <a:rPr lang="en-US" sz="1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three</a:t>
            </a:r>
            <a:endParaRPr lang="en-US" sz="17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316" name="Picture 7" descr="Tpack-contexts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706563"/>
            <a:ext cx="4414837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1476375" y="6237288"/>
            <a:ext cx="2519363" cy="620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 Blauw met witte tekst">
  <a:themeElements>
    <a:clrScheme name="HUAmerfoort[2] 7">
      <a:dk1>
        <a:srgbClr val="000000"/>
      </a:dk1>
      <a:lt1>
        <a:srgbClr val="00A0D2"/>
      </a:lt1>
      <a:dk2>
        <a:srgbClr val="000000"/>
      </a:dk2>
      <a:lt2>
        <a:srgbClr val="005A6F"/>
      </a:lt2>
      <a:accent1>
        <a:srgbClr val="AAFFFD"/>
      </a:accent1>
      <a:accent2>
        <a:srgbClr val="FF1E00"/>
      </a:accent2>
      <a:accent3>
        <a:srgbClr val="AACDE5"/>
      </a:accent3>
      <a:accent4>
        <a:srgbClr val="000000"/>
      </a:accent4>
      <a:accent5>
        <a:srgbClr val="D2FFFE"/>
      </a:accent5>
      <a:accent6>
        <a:srgbClr val="E71A00"/>
      </a:accent6>
      <a:hlink>
        <a:srgbClr val="380060"/>
      </a:hlink>
      <a:folHlink>
        <a:srgbClr val="FFFFFF"/>
      </a:folHlink>
    </a:clrScheme>
    <a:fontScheme name="HUAmerfoort[2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HUAmerfoort[2] 1">
        <a:dk1>
          <a:srgbClr val="000000"/>
        </a:dk1>
        <a:lt1>
          <a:srgbClr val="FFFFFF"/>
        </a:lt1>
        <a:dk2>
          <a:srgbClr val="00ADCD"/>
        </a:dk2>
        <a:lt2>
          <a:srgbClr val="FFFFFF"/>
        </a:lt2>
        <a:accent1>
          <a:srgbClr val="FF1E00"/>
        </a:accent1>
        <a:accent2>
          <a:srgbClr val="6D6FC7"/>
        </a:accent2>
        <a:accent3>
          <a:srgbClr val="AAD3E3"/>
        </a:accent3>
        <a:accent4>
          <a:srgbClr val="DADADA"/>
        </a:accent4>
        <a:accent5>
          <a:srgbClr val="FFABAA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Amerfoort[2] 2">
        <a:dk1>
          <a:srgbClr val="000000"/>
        </a:dk1>
        <a:lt1>
          <a:srgbClr val="00ADCD"/>
        </a:lt1>
        <a:dk2>
          <a:srgbClr val="000000"/>
        </a:dk2>
        <a:lt2>
          <a:srgbClr val="000000"/>
        </a:lt2>
        <a:accent1>
          <a:srgbClr val="FF1E00"/>
        </a:accent1>
        <a:accent2>
          <a:srgbClr val="6D6FC7"/>
        </a:accent2>
        <a:accent3>
          <a:srgbClr val="AAD3E3"/>
        </a:accent3>
        <a:accent4>
          <a:srgbClr val="000000"/>
        </a:accent4>
        <a:accent5>
          <a:srgbClr val="FFABAA"/>
        </a:accent5>
        <a:accent6>
          <a:srgbClr val="6264B4"/>
        </a:accent6>
        <a:hlink>
          <a:srgbClr val="FD8300"/>
        </a:hlink>
        <a:folHlink>
          <a:srgbClr val="78BB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Amerfoort[2] 3">
        <a:dk1>
          <a:srgbClr val="FFFFFF"/>
        </a:dk1>
        <a:lt1>
          <a:srgbClr val="FFFFFF"/>
        </a:lt1>
        <a:dk2>
          <a:srgbClr val="000000"/>
        </a:dk2>
        <a:lt2>
          <a:srgbClr val="000000"/>
        </a:lt2>
        <a:accent1>
          <a:srgbClr val="FF1E00"/>
        </a:accent1>
        <a:accent2>
          <a:srgbClr val="6D6FC7"/>
        </a:accent2>
        <a:accent3>
          <a:srgbClr val="FFFFFF"/>
        </a:accent3>
        <a:accent4>
          <a:srgbClr val="DADADA"/>
        </a:accent4>
        <a:accent5>
          <a:srgbClr val="FFABAA"/>
        </a:accent5>
        <a:accent6>
          <a:srgbClr val="6264B4"/>
        </a:accent6>
        <a:hlink>
          <a:srgbClr val="FD8300"/>
        </a:hlink>
        <a:folHlink>
          <a:srgbClr val="78BB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Amerfoort[2] 4">
        <a:dk1>
          <a:srgbClr val="000000"/>
        </a:dk1>
        <a:lt1>
          <a:srgbClr val="FFFFFF"/>
        </a:lt1>
        <a:dk2>
          <a:srgbClr val="000000"/>
        </a:dk2>
        <a:lt2>
          <a:srgbClr val="005A6F"/>
        </a:lt2>
        <a:accent1>
          <a:srgbClr val="FF1E00"/>
        </a:accent1>
        <a:accent2>
          <a:srgbClr val="005A6F"/>
        </a:accent2>
        <a:accent3>
          <a:srgbClr val="FFFFFF"/>
        </a:accent3>
        <a:accent4>
          <a:srgbClr val="000000"/>
        </a:accent4>
        <a:accent5>
          <a:srgbClr val="FFABAA"/>
        </a:accent5>
        <a:accent6>
          <a:srgbClr val="005164"/>
        </a:accent6>
        <a:hlink>
          <a:srgbClr val="FF1E00"/>
        </a:hlink>
        <a:folHlink>
          <a:srgbClr val="005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Amerfoort[2] 5">
        <a:dk1>
          <a:srgbClr val="000000"/>
        </a:dk1>
        <a:lt1>
          <a:srgbClr val="00ADCD"/>
        </a:lt1>
        <a:dk2>
          <a:srgbClr val="000000"/>
        </a:dk2>
        <a:lt2>
          <a:srgbClr val="005A6F"/>
        </a:lt2>
        <a:accent1>
          <a:srgbClr val="92DDFD"/>
        </a:accent1>
        <a:accent2>
          <a:srgbClr val="FF007E"/>
        </a:accent2>
        <a:accent3>
          <a:srgbClr val="AAD3E3"/>
        </a:accent3>
        <a:accent4>
          <a:srgbClr val="000000"/>
        </a:accent4>
        <a:accent5>
          <a:srgbClr val="C7EBFE"/>
        </a:accent5>
        <a:accent6>
          <a:srgbClr val="E70072"/>
        </a:accent6>
        <a:hlink>
          <a:srgbClr val="FFBD00"/>
        </a:hlink>
        <a:folHlink>
          <a:srgbClr val="005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Amerfoort[2] 6">
        <a:dk1>
          <a:srgbClr val="000000"/>
        </a:dk1>
        <a:lt1>
          <a:srgbClr val="00ADCD"/>
        </a:lt1>
        <a:dk2>
          <a:srgbClr val="000000"/>
        </a:dk2>
        <a:lt2>
          <a:srgbClr val="005A6F"/>
        </a:lt2>
        <a:accent1>
          <a:srgbClr val="AAD5DB"/>
        </a:accent1>
        <a:accent2>
          <a:srgbClr val="FF1E00"/>
        </a:accent2>
        <a:accent3>
          <a:srgbClr val="AAD3E3"/>
        </a:accent3>
        <a:accent4>
          <a:srgbClr val="000000"/>
        </a:accent4>
        <a:accent5>
          <a:srgbClr val="D2E7EA"/>
        </a:accent5>
        <a:accent6>
          <a:srgbClr val="E71A00"/>
        </a:accent6>
        <a:hlink>
          <a:srgbClr val="38006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Amerfoort[2] 7">
        <a:dk1>
          <a:srgbClr val="000000"/>
        </a:dk1>
        <a:lt1>
          <a:srgbClr val="00A0D2"/>
        </a:lt1>
        <a:dk2>
          <a:srgbClr val="000000"/>
        </a:dk2>
        <a:lt2>
          <a:srgbClr val="005A6F"/>
        </a:lt2>
        <a:accent1>
          <a:srgbClr val="AAFFFD"/>
        </a:accent1>
        <a:accent2>
          <a:srgbClr val="FF1E00"/>
        </a:accent2>
        <a:accent3>
          <a:srgbClr val="AACDE5"/>
        </a:accent3>
        <a:accent4>
          <a:srgbClr val="000000"/>
        </a:accent4>
        <a:accent5>
          <a:srgbClr val="D2FFFE"/>
        </a:accent5>
        <a:accent6>
          <a:srgbClr val="E71A00"/>
        </a:accent6>
        <a:hlink>
          <a:srgbClr val="38006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301</Words>
  <Application>Microsoft Office PowerPoint</Application>
  <PresentationFormat>Diavoorstelling (4:3)</PresentationFormat>
  <Paragraphs>105</Paragraphs>
  <Slides>25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Helvetica Light</vt:lpstr>
      <vt:lpstr>Wingdings</vt:lpstr>
      <vt:lpstr>Zapf Dingbats</vt:lpstr>
      <vt:lpstr>HU Blauw met witte tekst</vt:lpstr>
      <vt:lpstr>The complete learning environment </vt:lpstr>
      <vt:lpstr>Why Blended learning</vt:lpstr>
      <vt:lpstr>Blended environments</vt:lpstr>
      <vt:lpstr>Traditional lesson</vt:lpstr>
      <vt:lpstr>Flipping the classroom</vt:lpstr>
      <vt:lpstr>PowerPoint-presentatie</vt:lpstr>
      <vt:lpstr>Strong points F2F</vt:lpstr>
      <vt:lpstr>Making choices</vt:lpstr>
      <vt:lpstr>TPACK</vt:lpstr>
      <vt:lpstr>TPACK</vt:lpstr>
      <vt:lpstr>Criteria for Continuous Professional Developpment at HU</vt:lpstr>
      <vt:lpstr>PowerPoint-presentatie</vt:lpstr>
      <vt:lpstr>Translation to a platform</vt:lpstr>
      <vt:lpstr>Course builder</vt:lpstr>
      <vt:lpstr>Dashboard</vt:lpstr>
      <vt:lpstr>Content</vt:lpstr>
      <vt:lpstr>Social context</vt:lpstr>
      <vt:lpstr>Social context</vt:lpstr>
      <vt:lpstr>Social context</vt:lpstr>
      <vt:lpstr>Bench marking</vt:lpstr>
      <vt:lpstr>Co-operative learning</vt:lpstr>
      <vt:lpstr>Co-operative learning</vt:lpstr>
      <vt:lpstr>Integration of digital tools</vt:lpstr>
      <vt:lpstr>The reality</vt:lpstr>
      <vt:lpstr>Questions?</vt:lpstr>
    </vt:vector>
  </TitlesOfParts>
  <Company>Hogeschool van Utrecht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 powerpoint-presentatie</dc:title>
  <dc:creator>hans.vanbergen@hu.nl</dc:creator>
  <cp:lastModifiedBy>Hans van Bergen</cp:lastModifiedBy>
  <cp:revision>73</cp:revision>
  <cp:lastPrinted>2005-06-13T08:01:16Z</cp:lastPrinted>
  <dcterms:created xsi:type="dcterms:W3CDTF">2007-11-06T09:58:22Z</dcterms:created>
  <dcterms:modified xsi:type="dcterms:W3CDTF">2013-10-27T14:16:15Z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</Properties>
</file>